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60" r:id="rId3"/>
    <p:sldId id="346" r:id="rId4"/>
    <p:sldId id="347" r:id="rId5"/>
    <p:sldId id="348" r:id="rId6"/>
    <p:sldId id="349" r:id="rId7"/>
    <p:sldId id="357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277" r:id="rId16"/>
    <p:sldId id="345" r:id="rId17"/>
    <p:sldId id="341" r:id="rId18"/>
    <p:sldId id="278" r:id="rId19"/>
    <p:sldId id="279" r:id="rId20"/>
    <p:sldId id="261" r:id="rId21"/>
    <p:sldId id="281" r:id="rId22"/>
    <p:sldId id="282" r:id="rId23"/>
    <p:sldId id="283" r:id="rId24"/>
    <p:sldId id="313" r:id="rId25"/>
    <p:sldId id="312" r:id="rId26"/>
    <p:sldId id="28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11" r:id="rId42"/>
    <p:sldId id="34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42" r:id="rId52"/>
    <p:sldId id="343" r:id="rId5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43"/>
  </p:normalViewPr>
  <p:slideViewPr>
    <p:cSldViewPr snapToGrid="0" snapToObjects="1">
      <p:cViewPr>
        <p:scale>
          <a:sx n="100" d="100"/>
          <a:sy n="100" d="100"/>
        </p:scale>
        <p:origin x="1824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23E1-ADBA-ED4C-B6C2-4B41A0B8C0DF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B2AF1-5E02-604F-A91A-6F4A67B01C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82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61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45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9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15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33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85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09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12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48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42C1B-E1BC-C44B-B3BC-7024655DB7A3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A531-9DDF-3540-9455-279F5EAD51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01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aos-math.org/fr/le-fil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du 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Introduction (1/2 cours)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 </a:t>
            </a:r>
          </a:p>
          <a:p>
            <a:r>
              <a:rPr lang="fr-FR" sz="2000" dirty="0" smtClean="0"/>
              <a:t>Approche </a:t>
            </a:r>
            <a:r>
              <a:rPr lang="fr-FR" sz="2000" dirty="0"/>
              <a:t>mémoire partagée </a:t>
            </a:r>
            <a:r>
              <a:rPr lang="fr-FR" sz="2000" dirty="0" smtClean="0"/>
              <a:t>(5 1/2 cours)</a:t>
            </a:r>
          </a:p>
          <a:p>
            <a:pPr lvl="1"/>
            <a:r>
              <a:rPr lang="fr-FR" sz="1800" dirty="0" smtClean="0"/>
              <a:t>programmation </a:t>
            </a:r>
            <a:r>
              <a:rPr lang="fr-FR" sz="1800" dirty="0"/>
              <a:t>(</a:t>
            </a:r>
            <a:r>
              <a:rPr lang="fr-FR" sz="1800" dirty="0" smtClean="0"/>
              <a:t>OpenMP, </a:t>
            </a:r>
            <a:r>
              <a:rPr lang="fr-FR" sz="1800" dirty="0" err="1" smtClean="0"/>
              <a:t>pthreads</a:t>
            </a:r>
            <a:r>
              <a:rPr lang="fr-FR" sz="1800" dirty="0" smtClean="0"/>
              <a:t>)</a:t>
            </a:r>
          </a:p>
          <a:p>
            <a:pPr lvl="1"/>
            <a:r>
              <a:rPr lang="fr-FR" sz="1800" dirty="0" smtClean="0"/>
              <a:t>architecture </a:t>
            </a:r>
            <a:r>
              <a:rPr lang="fr-FR" sz="1800" dirty="0"/>
              <a:t>(</a:t>
            </a:r>
            <a:r>
              <a:rPr lang="fr-FR" sz="1800" dirty="0" smtClean="0"/>
              <a:t>pipeline, </a:t>
            </a:r>
            <a:r>
              <a:rPr lang="fr-FR" sz="1800" dirty="0"/>
              <a:t>cache, SMP, </a:t>
            </a:r>
            <a:r>
              <a:rPr lang="fr-FR" sz="1800" dirty="0" smtClean="0"/>
              <a:t>NUMA)</a:t>
            </a:r>
            <a:endParaRPr lang="fr-FR" sz="1800" dirty="0"/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/>
              <a:t> Calcul sur </a:t>
            </a:r>
            <a:r>
              <a:rPr lang="fr-FR" sz="2000" dirty="0" smtClean="0"/>
              <a:t>accélérateur (4 </a:t>
            </a:r>
            <a:r>
              <a:rPr lang="fr-FR" sz="2000" dirty="0"/>
              <a:t>cours)</a:t>
            </a:r>
          </a:p>
          <a:p>
            <a:pPr lvl="1"/>
            <a:r>
              <a:rPr lang="fr-FR" sz="1800" dirty="0" smtClean="0"/>
              <a:t>architecture </a:t>
            </a:r>
            <a:r>
              <a:rPr lang="fr-FR" sz="1800" dirty="0"/>
              <a:t>des </a:t>
            </a:r>
            <a:r>
              <a:rPr lang="fr-FR" sz="1800" dirty="0" smtClean="0"/>
              <a:t>GPU / MIC</a:t>
            </a:r>
            <a:endParaRPr lang="fr-FR" sz="1800" dirty="0"/>
          </a:p>
          <a:p>
            <a:pPr lvl="1"/>
            <a:r>
              <a:rPr lang="fr-FR" sz="1800" dirty="0"/>
              <a:t>Programmation (</a:t>
            </a:r>
            <a:r>
              <a:rPr lang="fr-FR" sz="1800" dirty="0" smtClean="0"/>
              <a:t>OpenCL)</a:t>
            </a:r>
            <a:endParaRPr lang="fr-FR" sz="1800" dirty="0"/>
          </a:p>
          <a:p>
            <a:endParaRPr lang="fr-FR" sz="2000" dirty="0" smtClean="0"/>
          </a:p>
          <a:p>
            <a:r>
              <a:rPr lang="fr-FR" sz="2000" dirty="0" smtClean="0"/>
              <a:t>Approche </a:t>
            </a:r>
            <a:r>
              <a:rPr lang="fr-FR" sz="2000" dirty="0"/>
              <a:t>mémoire distribuée (2 cours)</a:t>
            </a:r>
          </a:p>
          <a:p>
            <a:pPr lvl="1"/>
            <a:r>
              <a:rPr lang="fr-FR" sz="1800" dirty="0"/>
              <a:t>programmation (MPI)</a:t>
            </a:r>
          </a:p>
          <a:p>
            <a:pPr lvl="1"/>
            <a:r>
              <a:rPr lang="fr-FR" sz="1800" dirty="0"/>
              <a:t>architectures (topologie, réseaux rapides</a:t>
            </a:r>
            <a:r>
              <a:rPr lang="fr-FR" sz="1800" dirty="0" smtClean="0"/>
              <a:t>)</a:t>
            </a:r>
            <a:endParaRPr lang="fr-FR" sz="1800" dirty="0"/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5535049" y="1828803"/>
            <a:ext cx="1295400" cy="1098551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6074805" y="3044828"/>
            <a:ext cx="557213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>
                <a:solidFill>
                  <a:srgbClr val="000000"/>
                </a:solidFill>
                <a:ea typeface="+mn-ea"/>
                <a:cs typeface="+mn-cs"/>
              </a:rPr>
              <a:t>M.</a:t>
            </a:r>
          </a:p>
        </p:txBody>
      </p:sp>
      <p:sp>
        <p:nvSpPr>
          <p:cNvPr id="6" name="Oval 23"/>
          <p:cNvSpPr>
            <a:spLocks noChangeArrowheads="1"/>
          </p:cNvSpPr>
          <p:nvPr/>
        </p:nvSpPr>
        <p:spPr bwMode="auto">
          <a:xfrm>
            <a:off x="5606487" y="2405064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7" name="Oval 24"/>
          <p:cNvSpPr>
            <a:spLocks noChangeArrowheads="1"/>
          </p:cNvSpPr>
          <p:nvPr/>
        </p:nvSpPr>
        <p:spPr bwMode="auto">
          <a:xfrm>
            <a:off x="5606487" y="1865313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8" name="Oval 25"/>
          <p:cNvSpPr>
            <a:spLocks noChangeArrowheads="1"/>
          </p:cNvSpPr>
          <p:nvPr/>
        </p:nvSpPr>
        <p:spPr bwMode="auto">
          <a:xfrm>
            <a:off x="6219262" y="2405064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9" name="Oval 26"/>
          <p:cNvSpPr>
            <a:spLocks noChangeArrowheads="1"/>
          </p:cNvSpPr>
          <p:nvPr/>
        </p:nvSpPr>
        <p:spPr bwMode="auto">
          <a:xfrm>
            <a:off x="6219262" y="1868487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0" name="Line 27"/>
          <p:cNvSpPr>
            <a:spLocks noChangeShapeType="1"/>
          </p:cNvSpPr>
          <p:nvPr/>
        </p:nvSpPr>
        <p:spPr bwMode="auto">
          <a:xfrm flipH="1">
            <a:off x="7084448" y="1865312"/>
            <a:ext cx="0" cy="2715816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6830455" y="2370141"/>
            <a:ext cx="233363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29"/>
          <p:cNvSpPr>
            <a:spLocks noChangeShapeType="1"/>
          </p:cNvSpPr>
          <p:nvPr/>
        </p:nvSpPr>
        <p:spPr bwMode="auto">
          <a:xfrm flipV="1">
            <a:off x="6300193" y="2927353"/>
            <a:ext cx="0" cy="117476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0"/>
          <p:cNvSpPr>
            <a:spLocks noChangeShapeType="1"/>
          </p:cNvSpPr>
          <p:nvPr/>
        </p:nvSpPr>
        <p:spPr bwMode="auto">
          <a:xfrm>
            <a:off x="7082862" y="3089277"/>
            <a:ext cx="252412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31"/>
          <p:cNvSpPr>
            <a:spLocks noChangeShapeType="1"/>
          </p:cNvSpPr>
          <p:nvPr/>
        </p:nvSpPr>
        <p:spPr bwMode="auto">
          <a:xfrm>
            <a:off x="7082862" y="2225677"/>
            <a:ext cx="2159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7335274" y="1906588"/>
            <a:ext cx="1206500" cy="630237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8036949" y="2009778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17" name="Oval 34"/>
          <p:cNvSpPr>
            <a:spLocks noChangeArrowheads="1"/>
          </p:cNvSpPr>
          <p:nvPr/>
        </p:nvSpPr>
        <p:spPr bwMode="auto">
          <a:xfrm>
            <a:off x="7409887" y="1960563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7335274" y="2728915"/>
            <a:ext cx="1206500" cy="630237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8036949" y="2832102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7409887" y="2782887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MIC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38"/>
          <p:cNvSpPr>
            <a:spLocks noChangeArrowheads="1"/>
          </p:cNvSpPr>
          <p:nvPr/>
        </p:nvSpPr>
        <p:spPr bwMode="auto">
          <a:xfrm>
            <a:off x="5535049" y="3790953"/>
            <a:ext cx="1295400" cy="1098551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fr-FR">
              <a:ea typeface="+mn-ea"/>
              <a:cs typeface="+mn-cs"/>
            </a:endParaRPr>
          </a:p>
        </p:txBody>
      </p:sp>
      <p:sp>
        <p:nvSpPr>
          <p:cNvPr id="22" name="Oval 39"/>
          <p:cNvSpPr>
            <a:spLocks noChangeArrowheads="1"/>
          </p:cNvSpPr>
          <p:nvPr/>
        </p:nvSpPr>
        <p:spPr bwMode="auto">
          <a:xfrm>
            <a:off x="5606487" y="4367213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5606487" y="3827463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4" name="Oval 41"/>
          <p:cNvSpPr>
            <a:spLocks noChangeArrowheads="1"/>
          </p:cNvSpPr>
          <p:nvPr/>
        </p:nvSpPr>
        <p:spPr bwMode="auto">
          <a:xfrm>
            <a:off x="6219262" y="4367213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5" name="Oval 42"/>
          <p:cNvSpPr>
            <a:spLocks noChangeArrowheads="1"/>
          </p:cNvSpPr>
          <p:nvPr/>
        </p:nvSpPr>
        <p:spPr bwMode="auto">
          <a:xfrm>
            <a:off x="6219262" y="383064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6" name="Line 43"/>
          <p:cNvSpPr>
            <a:spLocks noChangeShapeType="1"/>
          </p:cNvSpPr>
          <p:nvPr/>
        </p:nvSpPr>
        <p:spPr bwMode="auto">
          <a:xfrm>
            <a:off x="6830455" y="4330701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64"/>
          <p:cNvSpPr>
            <a:spLocks noChangeArrowheads="1"/>
          </p:cNvSpPr>
          <p:nvPr/>
        </p:nvSpPr>
        <p:spPr bwMode="auto">
          <a:xfrm>
            <a:off x="6095437" y="5024441"/>
            <a:ext cx="557212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>
                <a:solidFill>
                  <a:srgbClr val="000000"/>
                </a:solidFill>
                <a:ea typeface="+mn-ea"/>
                <a:cs typeface="+mn-cs"/>
              </a:rPr>
              <a:t>M.</a:t>
            </a:r>
          </a:p>
        </p:txBody>
      </p:sp>
      <p:sp>
        <p:nvSpPr>
          <p:cNvPr id="28" name="Line 65"/>
          <p:cNvSpPr>
            <a:spLocks noChangeShapeType="1"/>
          </p:cNvSpPr>
          <p:nvPr/>
        </p:nvSpPr>
        <p:spPr bwMode="auto">
          <a:xfrm flipV="1">
            <a:off x="6372201" y="4889501"/>
            <a:ext cx="0" cy="134939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2"/>
          <a:stretch/>
        </p:blipFill>
        <p:spPr>
          <a:xfrm>
            <a:off x="185040" y="2195957"/>
            <a:ext cx="3812478" cy="357952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météorologique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615269" y="1622880"/>
            <a:ext cx="537771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1 pas de calcul coûte</a:t>
            </a:r>
            <a:r>
              <a:rPr lang="fr-FR" i="1" dirty="0" smtClean="0"/>
              <a:t> 5.10</a:t>
            </a:r>
            <a:r>
              <a:rPr lang="fr-FR" i="1" baseline="30000" dirty="0" smtClean="0"/>
              <a:t>11</a:t>
            </a:r>
            <a:r>
              <a:rPr lang="fr-FR" i="1" dirty="0" smtClean="0"/>
              <a:t> flop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Besoin en calcul d’une </a:t>
            </a:r>
            <a:r>
              <a:rPr lang="fr-FR" dirty="0"/>
              <a:t>simulation:</a:t>
            </a:r>
          </a:p>
          <a:p>
            <a:pPr lvl="1"/>
            <a:r>
              <a:rPr lang="fr-FR" dirty="0"/>
              <a:t>Temps réel : 1 pas en 60s </a:t>
            </a:r>
          </a:p>
          <a:p>
            <a:pPr lvl="2"/>
            <a:r>
              <a:rPr lang="fr-FR" i="1" dirty="0"/>
              <a:t>5.10</a:t>
            </a:r>
            <a:r>
              <a:rPr lang="fr-FR" i="1" baseline="30000" dirty="0"/>
              <a:t>11</a:t>
            </a:r>
            <a:r>
              <a:rPr lang="fr-FR" i="1" dirty="0"/>
              <a:t> / 60 = 8 </a:t>
            </a:r>
            <a:r>
              <a:rPr lang="fr-FR" i="1" dirty="0" err="1"/>
              <a:t>Gflop</a:t>
            </a:r>
            <a:r>
              <a:rPr lang="fr-FR" i="1" dirty="0"/>
              <a:t>/s</a:t>
            </a:r>
          </a:p>
          <a:p>
            <a:pPr lvl="1"/>
            <a:r>
              <a:rPr lang="fr-FR" dirty="0"/>
              <a:t>Prévision : 7 jours en 1</a:t>
            </a:r>
            <a:r>
              <a:rPr lang="fr-FR" dirty="0" smtClean="0"/>
              <a:t>h</a:t>
            </a:r>
            <a:r>
              <a:rPr lang="fr-FR" i="1" dirty="0" smtClean="0"/>
              <a:t> </a:t>
            </a:r>
            <a:endParaRPr lang="fr-FR" i="1" dirty="0"/>
          </a:p>
          <a:p>
            <a:pPr lvl="2"/>
            <a:r>
              <a:rPr lang="fr-FR" dirty="0"/>
              <a:t>7 </a:t>
            </a:r>
            <a:r>
              <a:rPr lang="fr-FR" dirty="0" smtClean="0"/>
              <a:t>* 24 * </a:t>
            </a:r>
            <a:r>
              <a:rPr lang="fr-FR" dirty="0"/>
              <a:t>8 = </a:t>
            </a:r>
            <a:r>
              <a:rPr lang="fr-FR" dirty="0" smtClean="0"/>
              <a:t>1344 </a:t>
            </a:r>
            <a:r>
              <a:rPr lang="fr-FR" dirty="0" err="1"/>
              <a:t>Gflop</a:t>
            </a:r>
            <a:r>
              <a:rPr lang="fr-FR" dirty="0"/>
              <a:t>/s </a:t>
            </a:r>
          </a:p>
          <a:p>
            <a:pPr lvl="1"/>
            <a:r>
              <a:rPr lang="fr-FR" dirty="0" smtClean="0"/>
              <a:t>Climatologie (farfelue) : </a:t>
            </a:r>
            <a:r>
              <a:rPr lang="fr-FR" dirty="0"/>
              <a:t>50 ans en 30 jours </a:t>
            </a:r>
          </a:p>
          <a:p>
            <a:pPr lvl="2"/>
            <a:r>
              <a:rPr lang="fr-FR" dirty="0"/>
              <a:t>4.8 </a:t>
            </a:r>
            <a:r>
              <a:rPr lang="fr-FR" dirty="0" err="1"/>
              <a:t>Tflop</a:t>
            </a:r>
            <a:r>
              <a:rPr lang="fr-FR" dirty="0"/>
              <a:t>/</a:t>
            </a:r>
            <a:r>
              <a:rPr lang="fr-FR" dirty="0" smtClean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097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d’un PC sur-vitaminé</a:t>
            </a: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1092821" y="161736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632571" y="2833388"/>
            <a:ext cx="557213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1164259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8" name="Oval 24"/>
          <p:cNvSpPr>
            <a:spLocks noChangeArrowheads="1"/>
          </p:cNvSpPr>
          <p:nvPr/>
        </p:nvSpPr>
        <p:spPr bwMode="auto">
          <a:xfrm>
            <a:off x="1164259" y="16538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9" name="Oval 25"/>
          <p:cNvSpPr>
            <a:spLocks noChangeArrowheads="1"/>
          </p:cNvSpPr>
          <p:nvPr/>
        </p:nvSpPr>
        <p:spPr bwMode="auto">
          <a:xfrm>
            <a:off x="1777034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777034" y="16570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>
            <a:off x="2642221" y="1653875"/>
            <a:ext cx="1588" cy="34623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2388221" y="2158700"/>
            <a:ext cx="233363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>
            <a:off x="2191371" y="3103263"/>
            <a:ext cx="4318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2640634" y="2877838"/>
            <a:ext cx="252412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2640634" y="2014238"/>
            <a:ext cx="2159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2893046" y="1695150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3594721" y="1798338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2967659" y="17491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893046" y="2517475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3594721" y="2620663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2967659" y="25714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092821" y="357951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1164259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1164259" y="36160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5" name="Oval 41"/>
          <p:cNvSpPr>
            <a:spLocks noChangeArrowheads="1"/>
          </p:cNvSpPr>
          <p:nvPr/>
        </p:nvSpPr>
        <p:spPr bwMode="auto">
          <a:xfrm>
            <a:off x="1777034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6" name="Oval 42"/>
          <p:cNvSpPr>
            <a:spLocks noChangeArrowheads="1"/>
          </p:cNvSpPr>
          <p:nvPr/>
        </p:nvSpPr>
        <p:spPr bwMode="auto">
          <a:xfrm>
            <a:off x="1777034" y="361920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7" name="Line 43"/>
          <p:cNvSpPr>
            <a:spLocks noChangeShapeType="1"/>
          </p:cNvSpPr>
          <p:nvPr/>
        </p:nvSpPr>
        <p:spPr bwMode="auto">
          <a:xfrm>
            <a:off x="2388221" y="4119263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64"/>
          <p:cNvSpPr>
            <a:spLocks noChangeArrowheads="1"/>
          </p:cNvSpPr>
          <p:nvPr/>
        </p:nvSpPr>
        <p:spPr bwMode="auto">
          <a:xfrm>
            <a:off x="1653209" y="4813000"/>
            <a:ext cx="557212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47" name="Line 65"/>
          <p:cNvSpPr>
            <a:spLocks noChangeShapeType="1"/>
          </p:cNvSpPr>
          <p:nvPr/>
        </p:nvSpPr>
        <p:spPr bwMode="auto">
          <a:xfrm>
            <a:off x="2212009" y="5082875"/>
            <a:ext cx="4318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01" y="1542201"/>
            <a:ext cx="1404987" cy="138859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049532" y="1561504"/>
            <a:ext cx="1648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GPU </a:t>
            </a:r>
            <a:r>
              <a:rPr lang="fr-FR" dirty="0" err="1"/>
              <a:t>Nvidia</a:t>
            </a:r>
            <a:r>
              <a:rPr lang="fr-FR" dirty="0"/>
              <a:t> Pascal P100 </a:t>
            </a:r>
          </a:p>
          <a:p>
            <a:r>
              <a:rPr lang="fi-FI" dirty="0"/>
              <a:t>1792 </a:t>
            </a:r>
            <a:r>
              <a:rPr lang="fr-FR" dirty="0"/>
              <a:t>unités de </a:t>
            </a: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906859" y="4314156"/>
            <a:ext cx="557213" cy="530225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solidFill>
                  <a:srgbClr val="000000"/>
                </a:solidFill>
              </a:rPr>
              <a:t>NIC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653978" y="4578967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35" name="Connecteur en angle 34"/>
          <p:cNvCxnSpPr/>
          <p:nvPr/>
        </p:nvCxnSpPr>
        <p:spPr>
          <a:xfrm>
            <a:off x="3482195" y="4605209"/>
            <a:ext cx="1126259" cy="457200"/>
          </a:xfrm>
          <a:prstGeom prst="bentConnector3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01" y="4844381"/>
            <a:ext cx="1662922" cy="1891955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049531" y="5654161"/>
            <a:ext cx="186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 réseau</a:t>
            </a:r>
          </a:p>
          <a:p>
            <a:r>
              <a:rPr lang="fr-FR" dirty="0" smtClean="0"/>
              <a:t>Rapide 100 Gb/s 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049533" y="3576117"/>
            <a:ext cx="186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Intel </a:t>
            </a:r>
            <a:r>
              <a:rPr lang="mr-IN" dirty="0" smtClean="0"/>
              <a:t>E7</a:t>
            </a:r>
            <a:r>
              <a:rPr lang="mr-IN" dirty="0"/>
              <a:t>-8890 </a:t>
            </a:r>
            <a:endParaRPr lang="fr-FR" dirty="0" smtClean="0"/>
          </a:p>
          <a:p>
            <a:r>
              <a:rPr lang="fr-FR" dirty="0" smtClean="0"/>
              <a:t>24 cœurs </a:t>
            </a:r>
            <a:endParaRPr lang="fr-FR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50" y="3395521"/>
            <a:ext cx="1323137" cy="10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d’un PC sur-vitaminé</a:t>
            </a: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1092821" y="161736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632571" y="2833388"/>
            <a:ext cx="557213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1164259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8" name="Oval 24"/>
          <p:cNvSpPr>
            <a:spLocks noChangeArrowheads="1"/>
          </p:cNvSpPr>
          <p:nvPr/>
        </p:nvSpPr>
        <p:spPr bwMode="auto">
          <a:xfrm>
            <a:off x="1164259" y="16538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9" name="Oval 25"/>
          <p:cNvSpPr>
            <a:spLocks noChangeArrowheads="1"/>
          </p:cNvSpPr>
          <p:nvPr/>
        </p:nvSpPr>
        <p:spPr bwMode="auto">
          <a:xfrm>
            <a:off x="1777034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777034" y="16570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>
            <a:off x="2642221" y="1653875"/>
            <a:ext cx="1588" cy="34623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2388221" y="2158700"/>
            <a:ext cx="233363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>
            <a:off x="2191371" y="3103263"/>
            <a:ext cx="4318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2640634" y="2877838"/>
            <a:ext cx="252412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2640634" y="2014238"/>
            <a:ext cx="2159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2893046" y="1695150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3594721" y="1798338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2967659" y="17491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893046" y="2517475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3594721" y="2620663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2967659" y="25714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092821" y="357951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1164259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1164259" y="36160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5" name="Oval 41"/>
          <p:cNvSpPr>
            <a:spLocks noChangeArrowheads="1"/>
          </p:cNvSpPr>
          <p:nvPr/>
        </p:nvSpPr>
        <p:spPr bwMode="auto">
          <a:xfrm>
            <a:off x="1777034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6" name="Oval 42"/>
          <p:cNvSpPr>
            <a:spLocks noChangeArrowheads="1"/>
          </p:cNvSpPr>
          <p:nvPr/>
        </p:nvSpPr>
        <p:spPr bwMode="auto">
          <a:xfrm>
            <a:off x="1777034" y="361920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7" name="Line 43"/>
          <p:cNvSpPr>
            <a:spLocks noChangeShapeType="1"/>
          </p:cNvSpPr>
          <p:nvPr/>
        </p:nvSpPr>
        <p:spPr bwMode="auto">
          <a:xfrm>
            <a:off x="2388221" y="4119263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64"/>
          <p:cNvSpPr>
            <a:spLocks noChangeArrowheads="1"/>
          </p:cNvSpPr>
          <p:nvPr/>
        </p:nvSpPr>
        <p:spPr bwMode="auto">
          <a:xfrm>
            <a:off x="1653209" y="4813000"/>
            <a:ext cx="557212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47" name="Line 65"/>
          <p:cNvSpPr>
            <a:spLocks noChangeShapeType="1"/>
          </p:cNvSpPr>
          <p:nvPr/>
        </p:nvSpPr>
        <p:spPr bwMode="auto">
          <a:xfrm>
            <a:off x="2212009" y="5082875"/>
            <a:ext cx="4318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01" y="1542201"/>
            <a:ext cx="1404987" cy="1388596"/>
          </a:xfrm>
          <a:prstGeom prst="rect">
            <a:avLst/>
          </a:prstGeom>
        </p:spPr>
      </p:pic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906859" y="4314156"/>
            <a:ext cx="557213" cy="530225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solidFill>
                  <a:srgbClr val="000000"/>
                </a:solidFill>
              </a:rPr>
              <a:t>NIC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653978" y="4578967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35" name="Connecteur en angle 34"/>
          <p:cNvCxnSpPr/>
          <p:nvPr/>
        </p:nvCxnSpPr>
        <p:spPr>
          <a:xfrm>
            <a:off x="3482195" y="4605209"/>
            <a:ext cx="1126259" cy="457200"/>
          </a:xfrm>
          <a:prstGeom prst="bentConnector3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01" y="4844381"/>
            <a:ext cx="1662922" cy="1891955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049531" y="5654161"/>
            <a:ext cx="186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 réseau</a:t>
            </a:r>
          </a:p>
          <a:p>
            <a:r>
              <a:rPr lang="fr-FR" dirty="0" smtClean="0"/>
              <a:t>Rapide 100 Gb/s 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049533" y="3576117"/>
            <a:ext cx="18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912 </a:t>
            </a:r>
            <a:r>
              <a:rPr lang="fr-FR" dirty="0" err="1"/>
              <a:t>GFlop</a:t>
            </a:r>
            <a:r>
              <a:rPr lang="fr-FR" dirty="0"/>
              <a:t>/s 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50" y="3395521"/>
            <a:ext cx="1323137" cy="105409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891623" y="2125363"/>
            <a:ext cx="1447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5 300 </a:t>
            </a:r>
            <a:r>
              <a:rPr lang="fr-FR" dirty="0" err="1" smtClean="0"/>
              <a:t>Gflop</a:t>
            </a:r>
            <a:r>
              <a:rPr lang="fr-FR" dirty="0"/>
              <a:t>/s </a:t>
            </a:r>
          </a:p>
        </p:txBody>
      </p:sp>
    </p:spTree>
    <p:extLst>
      <p:ext uri="{BB962C8B-B14F-4D97-AF65-F5344CB8AC3E}">
        <p14:creationId xmlns:p14="http://schemas.microsoft.com/office/powerpoint/2010/main" val="5188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d’un PC sur-vitaminé</a:t>
            </a: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1092821" y="161736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632571" y="2833388"/>
            <a:ext cx="557213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1164259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8" name="Oval 24"/>
          <p:cNvSpPr>
            <a:spLocks noChangeArrowheads="1"/>
          </p:cNvSpPr>
          <p:nvPr/>
        </p:nvSpPr>
        <p:spPr bwMode="auto">
          <a:xfrm>
            <a:off x="1164259" y="16538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9" name="Oval 25"/>
          <p:cNvSpPr>
            <a:spLocks noChangeArrowheads="1"/>
          </p:cNvSpPr>
          <p:nvPr/>
        </p:nvSpPr>
        <p:spPr bwMode="auto">
          <a:xfrm>
            <a:off x="1777034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777034" y="16570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>
            <a:off x="2642221" y="1653875"/>
            <a:ext cx="1588" cy="34623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2388221" y="2158700"/>
            <a:ext cx="233363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>
            <a:off x="2191371" y="3103263"/>
            <a:ext cx="4318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2640634" y="2877838"/>
            <a:ext cx="252412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2640634" y="2014238"/>
            <a:ext cx="2159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2893046" y="1695150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3594721" y="1798338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2967659" y="17491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893046" y="2517475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3594721" y="2620663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2967659" y="25714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092821" y="357951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1164259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1164259" y="36160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5" name="Oval 41"/>
          <p:cNvSpPr>
            <a:spLocks noChangeArrowheads="1"/>
          </p:cNvSpPr>
          <p:nvPr/>
        </p:nvSpPr>
        <p:spPr bwMode="auto">
          <a:xfrm>
            <a:off x="1777034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6" name="Oval 42"/>
          <p:cNvSpPr>
            <a:spLocks noChangeArrowheads="1"/>
          </p:cNvSpPr>
          <p:nvPr/>
        </p:nvSpPr>
        <p:spPr bwMode="auto">
          <a:xfrm>
            <a:off x="1777034" y="361920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7" name="Line 43"/>
          <p:cNvSpPr>
            <a:spLocks noChangeShapeType="1"/>
          </p:cNvSpPr>
          <p:nvPr/>
        </p:nvSpPr>
        <p:spPr bwMode="auto">
          <a:xfrm>
            <a:off x="2388221" y="4119263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64"/>
          <p:cNvSpPr>
            <a:spLocks noChangeArrowheads="1"/>
          </p:cNvSpPr>
          <p:nvPr/>
        </p:nvSpPr>
        <p:spPr bwMode="auto">
          <a:xfrm>
            <a:off x="1653209" y="4813000"/>
            <a:ext cx="557212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47" name="Line 65"/>
          <p:cNvSpPr>
            <a:spLocks noChangeShapeType="1"/>
          </p:cNvSpPr>
          <p:nvPr/>
        </p:nvSpPr>
        <p:spPr bwMode="auto">
          <a:xfrm>
            <a:off x="2212009" y="5082875"/>
            <a:ext cx="4318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01" y="1542201"/>
            <a:ext cx="1404987" cy="1388596"/>
          </a:xfrm>
          <a:prstGeom prst="rect">
            <a:avLst/>
          </a:prstGeom>
        </p:spPr>
      </p:pic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906859" y="4314156"/>
            <a:ext cx="557213" cy="530225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solidFill>
                  <a:srgbClr val="000000"/>
                </a:solidFill>
              </a:rPr>
              <a:t>NIC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653978" y="4578967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35" name="Connecteur en angle 34"/>
          <p:cNvCxnSpPr/>
          <p:nvPr/>
        </p:nvCxnSpPr>
        <p:spPr>
          <a:xfrm>
            <a:off x="3482195" y="4605209"/>
            <a:ext cx="1126259" cy="457200"/>
          </a:xfrm>
          <a:prstGeom prst="bentConnector3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01" y="4844381"/>
            <a:ext cx="1662922" cy="1891955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049531" y="5654161"/>
            <a:ext cx="186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 réseau</a:t>
            </a:r>
          </a:p>
          <a:p>
            <a:r>
              <a:rPr lang="fr-FR" dirty="0" smtClean="0"/>
              <a:t>Rapide 100 Gb/s 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049533" y="3576117"/>
            <a:ext cx="1869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912 </a:t>
            </a:r>
            <a:r>
              <a:rPr lang="fr-FR" dirty="0" err="1"/>
              <a:t>GFlop</a:t>
            </a:r>
            <a:r>
              <a:rPr lang="fr-FR" dirty="0"/>
              <a:t>/s </a:t>
            </a:r>
            <a:endParaRPr lang="fr-FR" dirty="0" smtClean="0"/>
          </a:p>
          <a:p>
            <a:r>
              <a:rPr lang="fr-FR" dirty="0" smtClean="0"/>
              <a:t>1 prévision en 1h30</a:t>
            </a:r>
          </a:p>
          <a:p>
            <a:endParaRPr lang="fr-FR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50" y="3395521"/>
            <a:ext cx="1323137" cy="105409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891623" y="2125363"/>
            <a:ext cx="1619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5 300 </a:t>
            </a:r>
            <a:r>
              <a:rPr lang="fr-FR" dirty="0" err="1" smtClean="0"/>
              <a:t>Gflop</a:t>
            </a:r>
            <a:r>
              <a:rPr lang="fr-FR" dirty="0"/>
              <a:t>/s </a:t>
            </a:r>
            <a:endParaRPr lang="fr-FR" dirty="0" smtClean="0"/>
          </a:p>
          <a:p>
            <a:r>
              <a:rPr lang="fr-FR" dirty="0" smtClean="0"/>
              <a:t>4 prévisions / h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43499" y="553811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1 PC sur-vitaminé = </a:t>
            </a:r>
            <a:r>
              <a:rPr lang="fr-FR" dirty="0" smtClean="0"/>
              <a:t>2 </a:t>
            </a:r>
            <a:r>
              <a:rPr lang="fr-FR" dirty="0"/>
              <a:t>GPU + </a:t>
            </a:r>
            <a:r>
              <a:rPr lang="fr-FR" dirty="0" smtClean="0"/>
              <a:t>2 </a:t>
            </a:r>
            <a:r>
              <a:rPr lang="fr-FR" dirty="0"/>
              <a:t>processeurs 	</a:t>
            </a:r>
            <a:br>
              <a:rPr lang="fr-FR" dirty="0"/>
            </a:br>
            <a:r>
              <a:rPr lang="fr-FR" dirty="0"/>
              <a:t>=  </a:t>
            </a:r>
            <a:r>
              <a:rPr lang="sk-SK" dirty="0"/>
              <a:t>12 </a:t>
            </a:r>
            <a:r>
              <a:rPr lang="sk-SK" dirty="0" smtClean="0"/>
              <a:t>424 000 000 000 </a:t>
            </a:r>
            <a:r>
              <a:rPr lang="fr-FR" dirty="0" smtClean="0"/>
              <a:t> </a:t>
            </a:r>
            <a:r>
              <a:rPr lang="fr-FR" dirty="0"/>
              <a:t>opérations / secondes</a:t>
            </a:r>
          </a:p>
          <a:p>
            <a:r>
              <a:rPr lang="fr-FR" dirty="0"/>
              <a:t>=  </a:t>
            </a:r>
            <a:r>
              <a:rPr lang="fr-FR" dirty="0" smtClean="0"/>
              <a:t>12,4 </a:t>
            </a:r>
            <a:r>
              <a:rPr lang="fr-FR" dirty="0"/>
              <a:t>Téra flop/s  </a:t>
            </a:r>
            <a:endParaRPr lang="fr-FR" dirty="0" smtClean="0"/>
          </a:p>
          <a:p>
            <a:r>
              <a:rPr lang="fr-FR" dirty="0" smtClean="0"/>
              <a:t>= </a:t>
            </a:r>
            <a:r>
              <a:rPr lang="fr-FR" dirty="0"/>
              <a:t>1 prévision météo à 7 jours en </a:t>
            </a:r>
            <a:r>
              <a:rPr lang="fr-FR" dirty="0" smtClean="0"/>
              <a:t>6 minutes 30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51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d’un PC sur-vitaminé</a:t>
            </a: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1092821" y="161736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632571" y="2833388"/>
            <a:ext cx="557213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1164259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8" name="Oval 24"/>
          <p:cNvSpPr>
            <a:spLocks noChangeArrowheads="1"/>
          </p:cNvSpPr>
          <p:nvPr/>
        </p:nvSpPr>
        <p:spPr bwMode="auto">
          <a:xfrm>
            <a:off x="1164259" y="16538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9" name="Oval 25"/>
          <p:cNvSpPr>
            <a:spLocks noChangeArrowheads="1"/>
          </p:cNvSpPr>
          <p:nvPr/>
        </p:nvSpPr>
        <p:spPr bwMode="auto">
          <a:xfrm>
            <a:off x="1777034" y="21936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777034" y="16570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>
            <a:off x="2642221" y="1653875"/>
            <a:ext cx="1588" cy="34623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2388221" y="2158700"/>
            <a:ext cx="233363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>
            <a:off x="2191371" y="3103263"/>
            <a:ext cx="4318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2640634" y="2877838"/>
            <a:ext cx="252412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2640634" y="2014238"/>
            <a:ext cx="2159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2893046" y="1695150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3594721" y="1798338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2967659" y="17491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893046" y="2517475"/>
            <a:ext cx="1206500" cy="630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3594721" y="2620663"/>
            <a:ext cx="407988" cy="3778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2967659" y="257145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092821" y="3579513"/>
            <a:ext cx="1295400" cy="1098550"/>
          </a:xfrm>
          <a:prstGeom prst="rect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endParaRPr lang="fr-FR" sz="1800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1164259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1164259" y="361602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5" name="Oval 41"/>
          <p:cNvSpPr>
            <a:spLocks noChangeArrowheads="1"/>
          </p:cNvSpPr>
          <p:nvPr/>
        </p:nvSpPr>
        <p:spPr bwMode="auto">
          <a:xfrm>
            <a:off x="1777034" y="4155775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6" name="Oval 42"/>
          <p:cNvSpPr>
            <a:spLocks noChangeArrowheads="1"/>
          </p:cNvSpPr>
          <p:nvPr/>
        </p:nvSpPr>
        <p:spPr bwMode="auto">
          <a:xfrm>
            <a:off x="1777034" y="3619200"/>
            <a:ext cx="557212" cy="471488"/>
          </a:xfrm>
          <a:prstGeom prst="ellipse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27" name="Line 43"/>
          <p:cNvSpPr>
            <a:spLocks noChangeShapeType="1"/>
          </p:cNvSpPr>
          <p:nvPr/>
        </p:nvSpPr>
        <p:spPr bwMode="auto">
          <a:xfrm>
            <a:off x="2388221" y="4119263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64"/>
          <p:cNvSpPr>
            <a:spLocks noChangeArrowheads="1"/>
          </p:cNvSpPr>
          <p:nvPr/>
        </p:nvSpPr>
        <p:spPr bwMode="auto">
          <a:xfrm>
            <a:off x="1653209" y="4813000"/>
            <a:ext cx="557212" cy="530225"/>
          </a:xfrm>
          <a:prstGeom prst="rect">
            <a:avLst/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M.</a:t>
            </a:r>
          </a:p>
        </p:txBody>
      </p:sp>
      <p:sp>
        <p:nvSpPr>
          <p:cNvPr id="47" name="Line 65"/>
          <p:cNvSpPr>
            <a:spLocks noChangeShapeType="1"/>
          </p:cNvSpPr>
          <p:nvPr/>
        </p:nvSpPr>
        <p:spPr bwMode="auto">
          <a:xfrm>
            <a:off x="2212009" y="5082875"/>
            <a:ext cx="4318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01" y="1542201"/>
            <a:ext cx="1404987" cy="1388596"/>
          </a:xfrm>
          <a:prstGeom prst="rect">
            <a:avLst/>
          </a:prstGeom>
        </p:spPr>
      </p:pic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906859" y="4314156"/>
            <a:ext cx="557213" cy="530225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solidFill>
                  <a:srgbClr val="000000"/>
                </a:solidFill>
              </a:rPr>
              <a:t>NIC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2653978" y="4578967"/>
            <a:ext cx="233363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35" name="Connecteur en angle 34"/>
          <p:cNvCxnSpPr/>
          <p:nvPr/>
        </p:nvCxnSpPr>
        <p:spPr>
          <a:xfrm>
            <a:off x="3482195" y="4605209"/>
            <a:ext cx="1126259" cy="457200"/>
          </a:xfrm>
          <a:prstGeom prst="bentConnector3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01" y="4844381"/>
            <a:ext cx="1662922" cy="1891955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049531" y="5654161"/>
            <a:ext cx="186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 réseau</a:t>
            </a:r>
          </a:p>
          <a:p>
            <a:r>
              <a:rPr lang="fr-FR" dirty="0" smtClean="0"/>
              <a:t>Rapide 100 Gb/s 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049533" y="3576117"/>
            <a:ext cx="1869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912 </a:t>
            </a:r>
            <a:r>
              <a:rPr lang="fr-FR" dirty="0" err="1"/>
              <a:t>GFlop</a:t>
            </a:r>
            <a:r>
              <a:rPr lang="fr-FR" dirty="0"/>
              <a:t>/s </a:t>
            </a:r>
            <a:endParaRPr lang="fr-FR" dirty="0" smtClean="0"/>
          </a:p>
          <a:p>
            <a:r>
              <a:rPr lang="fr-FR" dirty="0" smtClean="0"/>
              <a:t>1 prévision en 1h30</a:t>
            </a:r>
          </a:p>
          <a:p>
            <a:endParaRPr lang="fr-FR" dirty="0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50" y="3395521"/>
            <a:ext cx="1323137" cy="105409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891623" y="2125363"/>
            <a:ext cx="1619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5 300 </a:t>
            </a:r>
            <a:r>
              <a:rPr lang="fr-FR" dirty="0" err="1" smtClean="0"/>
              <a:t>Gflop</a:t>
            </a:r>
            <a:r>
              <a:rPr lang="fr-FR" dirty="0"/>
              <a:t>/s </a:t>
            </a:r>
            <a:endParaRPr lang="fr-FR" dirty="0" smtClean="0"/>
          </a:p>
          <a:p>
            <a:r>
              <a:rPr lang="fr-FR" dirty="0" smtClean="0"/>
              <a:t>4 prévisions / h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43499" y="553811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1 PC sur-vitaminé = </a:t>
            </a:r>
            <a:r>
              <a:rPr lang="fr-FR" dirty="0" smtClean="0"/>
              <a:t>2 </a:t>
            </a:r>
            <a:r>
              <a:rPr lang="fr-FR" dirty="0"/>
              <a:t>GPU + </a:t>
            </a:r>
            <a:r>
              <a:rPr lang="fr-FR" dirty="0" smtClean="0"/>
              <a:t>2 </a:t>
            </a:r>
            <a:r>
              <a:rPr lang="fr-FR" dirty="0"/>
              <a:t>processeurs 	</a:t>
            </a:r>
            <a:br>
              <a:rPr lang="fr-FR" dirty="0"/>
            </a:br>
            <a:r>
              <a:rPr lang="fr-FR" dirty="0"/>
              <a:t>=  </a:t>
            </a:r>
            <a:r>
              <a:rPr lang="sk-SK" dirty="0"/>
              <a:t>12 </a:t>
            </a:r>
            <a:r>
              <a:rPr lang="sk-SK" dirty="0" smtClean="0"/>
              <a:t>424 000 000 000 </a:t>
            </a:r>
            <a:r>
              <a:rPr lang="fr-FR" dirty="0" smtClean="0"/>
              <a:t> </a:t>
            </a:r>
            <a:r>
              <a:rPr lang="fr-FR" dirty="0"/>
              <a:t>opérations / secondes</a:t>
            </a:r>
          </a:p>
          <a:p>
            <a:r>
              <a:rPr lang="fr-FR" dirty="0"/>
              <a:t>=  </a:t>
            </a:r>
            <a:r>
              <a:rPr lang="fr-FR" dirty="0" smtClean="0"/>
              <a:t>12,4 </a:t>
            </a:r>
            <a:r>
              <a:rPr lang="fr-FR" dirty="0"/>
              <a:t>Téra flop/s  </a:t>
            </a:r>
            <a:endParaRPr lang="fr-FR" dirty="0" smtClean="0"/>
          </a:p>
          <a:p>
            <a:r>
              <a:rPr lang="fr-FR" dirty="0" smtClean="0"/>
              <a:t>= </a:t>
            </a:r>
            <a:r>
              <a:rPr lang="fr-FR" dirty="0"/>
              <a:t>1 prévision météo à 7 jours en </a:t>
            </a:r>
            <a:r>
              <a:rPr lang="fr-FR" dirty="0" smtClean="0"/>
              <a:t>6 minutes 30  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 rot="20724014">
            <a:off x="1312620" y="4330478"/>
            <a:ext cx="4405456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fr-FR" sz="7200" dirty="0" smtClean="0">
                <a:solidFill>
                  <a:srgbClr val="FF0000"/>
                </a:solidFill>
              </a:rPr>
              <a:t>Modèle</a:t>
            </a:r>
          </a:p>
          <a:p>
            <a:r>
              <a:rPr lang="fr-FR" sz="7200" dirty="0" smtClean="0">
                <a:solidFill>
                  <a:srgbClr val="FF0000"/>
                </a:solidFill>
              </a:rPr>
              <a:t>simpliste</a:t>
            </a:r>
            <a:endParaRPr lang="fr-FR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2" y="1609416"/>
            <a:ext cx="4319380" cy="467198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Est-il facile d’obtenir </a:t>
            </a:r>
            <a:r>
              <a:rPr lang="fr-FR" sz="3600" dirty="0"/>
              <a:t>d</a:t>
            </a:r>
            <a:r>
              <a:rPr lang="fr-FR" sz="3600" dirty="0" smtClean="0"/>
              <a:t>es performances ?</a:t>
            </a:r>
            <a:endParaRPr lang="fr-FR" sz="36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199" y="1600201"/>
            <a:ext cx="5846597" cy="4737877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Il faut extraire suffisamment de parallélisme</a:t>
            </a:r>
          </a:p>
          <a:p>
            <a:pPr lvl="1"/>
            <a:r>
              <a:rPr lang="fr-FR" dirty="0" smtClean="0"/>
              <a:t>Pour occuper </a:t>
            </a:r>
            <a:r>
              <a:rPr lang="fr-FR" i="1" dirty="0"/>
              <a:t>toutes</a:t>
            </a:r>
            <a:r>
              <a:rPr lang="fr-FR" dirty="0"/>
              <a:t> les unités de </a:t>
            </a:r>
            <a:r>
              <a:rPr lang="fr-FR" dirty="0" smtClean="0"/>
              <a:t>calcul</a:t>
            </a:r>
          </a:p>
          <a:p>
            <a:pPr lvl="1"/>
            <a:r>
              <a:rPr lang="fr-FR" sz="2600" dirty="0"/>
              <a:t>Comment décomposer un calcul pour l’exécuter le plus rapidement possible ?</a:t>
            </a:r>
          </a:p>
          <a:p>
            <a:pPr lvl="2"/>
            <a:r>
              <a:rPr lang="fr-FR" sz="2300" dirty="0"/>
              <a:t>Gros grain</a:t>
            </a:r>
          </a:p>
          <a:p>
            <a:pPr lvl="2">
              <a:buClr>
                <a:srgbClr val="008000"/>
              </a:buClr>
              <a:buFont typeface="Wingdings" charset="2"/>
              <a:buChar char="ü"/>
            </a:pPr>
            <a:r>
              <a:rPr lang="fr-FR" sz="2300" dirty="0"/>
              <a:t>efficacité des unités de calcul</a:t>
            </a:r>
          </a:p>
          <a:p>
            <a:pPr marL="457200" lvl="1" indent="0">
              <a:buNone/>
            </a:pPr>
            <a:r>
              <a:rPr lang="fr-FR" sz="2600" dirty="0"/>
              <a:t>	? Parallélisme</a:t>
            </a:r>
          </a:p>
          <a:p>
            <a:pPr lvl="2"/>
            <a:r>
              <a:rPr lang="fr-FR" sz="2300" dirty="0"/>
              <a:t>Grain fin</a:t>
            </a:r>
          </a:p>
          <a:p>
            <a:pPr marL="457200" lvl="1" indent="0">
              <a:buNone/>
            </a:pPr>
            <a:r>
              <a:rPr lang="fr-FR" sz="2600" dirty="0"/>
              <a:t>	? efficacité  des unités de calcul</a:t>
            </a:r>
          </a:p>
          <a:p>
            <a:pPr marL="457200" lvl="1" indent="0">
              <a:buNone/>
            </a:pPr>
            <a:r>
              <a:rPr lang="fr-FR" sz="2600" dirty="0"/>
              <a:t>	? surcoût</a:t>
            </a:r>
          </a:p>
          <a:p>
            <a:pPr lvl="2">
              <a:buClr>
                <a:srgbClr val="008000"/>
              </a:buClr>
              <a:buFont typeface="Wingdings" charset="2"/>
              <a:buChar char="ü"/>
            </a:pPr>
            <a:r>
              <a:rPr lang="fr-FR" sz="2300" dirty="0"/>
              <a:t>Parallélisme</a:t>
            </a:r>
          </a:p>
          <a:p>
            <a:endParaRPr lang="fr-FR" dirty="0" smtClean="0"/>
          </a:p>
          <a:p>
            <a:r>
              <a:rPr lang="fr-FR" dirty="0" smtClean="0"/>
              <a:t>Et utiliser correctement la mémoire </a:t>
            </a:r>
          </a:p>
          <a:p>
            <a:pPr lvl="1"/>
            <a:r>
              <a:rPr lang="fr-FR" dirty="0" smtClean="0"/>
              <a:t>ne </a:t>
            </a:r>
            <a:r>
              <a:rPr lang="fr-FR" dirty="0"/>
              <a:t>pas être </a:t>
            </a:r>
            <a:r>
              <a:rPr lang="fr-FR" i="1" dirty="0" smtClean="0"/>
              <a:t>bêtement</a:t>
            </a:r>
            <a:r>
              <a:rPr lang="fr-FR" dirty="0" smtClean="0"/>
              <a:t> limité </a:t>
            </a:r>
            <a:r>
              <a:rPr lang="fr-FR" dirty="0"/>
              <a:t>par la bande passante </a:t>
            </a:r>
            <a:r>
              <a:rPr lang="fr-FR" dirty="0" smtClean="0"/>
              <a:t>mémoire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51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Est-il facile d’obtenir les performances </a:t>
            </a:r>
            <a:r>
              <a:rPr lang="fr-FR" sz="3600" dirty="0" err="1" smtClean="0"/>
              <a:t>crêtres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199" y="1600202"/>
            <a:ext cx="7972425" cy="1650394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C’est difficile, même dans les cas faciles 😉</a:t>
            </a:r>
          </a:p>
          <a:p>
            <a:pPr lvl="2"/>
            <a:r>
              <a:rPr lang="fr-FR" dirty="0" smtClean="0"/>
              <a:t>Produit de matrices à l’aide des bibliothèques Intel MKL et </a:t>
            </a:r>
            <a:r>
              <a:rPr lang="fr-FR" dirty="0" err="1" smtClean="0"/>
              <a:t>CudaBLAS</a:t>
            </a:r>
            <a:endParaRPr lang="fr-FR" dirty="0"/>
          </a:p>
          <a:p>
            <a:pPr lvl="2"/>
            <a:r>
              <a:rPr lang="is-IS" dirty="0" smtClean="0"/>
              <a:t>E5</a:t>
            </a:r>
            <a:r>
              <a:rPr lang="is-IS" dirty="0"/>
              <a:t>-2680 v3 </a:t>
            </a:r>
            <a:r>
              <a:rPr lang="is-IS" dirty="0" smtClean="0"/>
              <a:t>- 2.5 MHZ</a:t>
            </a:r>
          </a:p>
          <a:p>
            <a:pPr lvl="2"/>
            <a:r>
              <a:rPr lang="is-IS" dirty="0" smtClean="0"/>
              <a:t>Kepler 40 (1430 GF/s)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/>
          <a:srcRect t="8391" b="8391"/>
          <a:stretch>
            <a:fillRect/>
          </a:stretch>
        </p:blipFill>
        <p:spPr>
          <a:xfrm>
            <a:off x="383065" y="3356029"/>
            <a:ext cx="5782431" cy="3180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4177397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dirty="0" smtClean="0"/>
              <a:t>Efficacité</a:t>
            </a:r>
          </a:p>
          <a:p>
            <a:pPr lvl="2"/>
            <a:r>
              <a:rPr lang="fr-FR" dirty="0" smtClean="0"/>
              <a:t>95% 1 </a:t>
            </a:r>
            <a:r>
              <a:rPr lang="fr-FR" dirty="0"/>
              <a:t>cœur   </a:t>
            </a:r>
          </a:p>
          <a:p>
            <a:pPr lvl="2"/>
            <a:r>
              <a:rPr lang="fr-FR" dirty="0" smtClean="0"/>
              <a:t>93% 5 cœurs</a:t>
            </a:r>
          </a:p>
          <a:p>
            <a:pPr lvl="2"/>
            <a:r>
              <a:rPr lang="fr-FR" dirty="0" smtClean="0"/>
              <a:t>87% 10 cœurs   </a:t>
            </a:r>
            <a:endParaRPr lang="fr-FR" dirty="0"/>
          </a:p>
          <a:p>
            <a:pPr lvl="2"/>
            <a:r>
              <a:rPr lang="fr-FR" dirty="0" smtClean="0"/>
              <a:t>81% </a:t>
            </a:r>
            <a:r>
              <a:rPr lang="fr-FR" dirty="0"/>
              <a:t>1</a:t>
            </a:r>
            <a:r>
              <a:rPr lang="fr-FR" dirty="0" smtClean="0"/>
              <a:t> </a:t>
            </a:r>
            <a:r>
              <a:rPr lang="fr-FR" dirty="0"/>
              <a:t>GPU </a:t>
            </a:r>
          </a:p>
        </p:txBody>
      </p:sp>
    </p:spTree>
    <p:extLst>
      <p:ext uri="{BB962C8B-B14F-4D97-AF65-F5344CB8AC3E}">
        <p14:creationId xmlns:p14="http://schemas.microsoft.com/office/powerpoint/2010/main" val="16187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40" y="1207921"/>
            <a:ext cx="4319380" cy="467198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Est-il facile d’obtenir des performances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2"/>
            <a:ext cx="5508685" cy="128921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Calcul matriciel plus complexe</a:t>
            </a:r>
          </a:p>
          <a:p>
            <a:pPr marL="457200" lvl="1" indent="0">
              <a:buNone/>
            </a:pPr>
            <a:r>
              <a:rPr lang="fr-FR" sz="2400" dirty="0" smtClean="0"/>
              <a:t>(Factorisation de </a:t>
            </a:r>
            <a:r>
              <a:rPr lang="fr-FR" sz="2400" dirty="0" err="1" smtClean="0"/>
              <a:t>Choleski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pic>
        <p:nvPicPr>
          <p:cNvPr id="6" name="Image 5" descr="sirocco_heterogeneous_nb1280_norm_vs_restric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5" y="2690474"/>
            <a:ext cx="4167525" cy="41675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28848" y="5895346"/>
            <a:ext cx="4335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Intuitivement l’accélération est bornée </a:t>
            </a:r>
          </a:p>
          <a:p>
            <a:r>
              <a:rPr lang="fr-FR" dirty="0" smtClean="0"/>
              <a:t>par la durée d’exécution du chemin critique.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2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0319"/>
            <a:ext cx="8229600" cy="1143000"/>
          </a:xfrm>
        </p:spPr>
        <p:txBody>
          <a:bodyPr/>
          <a:lstStyle/>
          <a:p>
            <a:r>
              <a:rPr lang="fr-FR" dirty="0"/>
              <a:t> Loi d'</a:t>
            </a:r>
            <a:r>
              <a:rPr lang="fr-FR" dirty="0" err="1"/>
              <a:t>Amdahl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 smtClean="0"/>
              <a:t>Soit </a:t>
            </a:r>
            <a:r>
              <a:rPr lang="fr-FR" i="1" dirty="0"/>
              <a:t>S</a:t>
            </a:r>
            <a:r>
              <a:rPr lang="fr-FR" dirty="0" smtClean="0"/>
              <a:t> </a:t>
            </a:r>
            <a:r>
              <a:rPr lang="fr-FR" dirty="0"/>
              <a:t>la part séquentielle </a:t>
            </a:r>
            <a:r>
              <a:rPr lang="fr-FR" dirty="0" smtClean="0"/>
              <a:t>(le chemin critique non </a:t>
            </a:r>
            <a:r>
              <a:rPr lang="fr-FR" dirty="0" err="1" smtClean="0"/>
              <a:t>parallélisable</a:t>
            </a:r>
            <a:r>
              <a:rPr lang="fr-FR" dirty="0" smtClean="0"/>
              <a:t>) de l’application A pour une donnée d. </a:t>
            </a:r>
          </a:p>
          <a:p>
            <a:pPr marL="0" indent="0">
              <a:buNone/>
            </a:pPr>
            <a:r>
              <a:rPr lang="fr-FR" dirty="0" smtClean="0"/>
              <a:t>L’accélération de l’exécution de A(d) sur une machine à p processeur </a:t>
            </a:r>
            <a:r>
              <a:rPr lang="fr-FR" dirty="0"/>
              <a:t>est bornée par 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i="1" dirty="0" smtClean="0"/>
          </a:p>
          <a:p>
            <a:pPr marL="0" indent="0">
              <a:buNone/>
            </a:pPr>
            <a:r>
              <a:rPr lang="fr-FR" i="1" dirty="0" smtClean="0"/>
              <a:t> </a:t>
            </a:r>
            <a:r>
              <a:rPr lang="fr-FR" i="1" dirty="0"/>
              <a:t>« si 1% de l'application est séquentielle on n’arrivera pas à aller 100 fois plus vite »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241088"/>
              </p:ext>
            </p:extLst>
          </p:nvPr>
        </p:nvGraphicFramePr>
        <p:xfrm>
          <a:off x="3115336" y="3640702"/>
          <a:ext cx="3772553" cy="163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…quation" r:id="rId3" imgW="1409700" imgH="609600" progId="Equation.3">
                  <p:embed/>
                </p:oleObj>
              </mc:Choice>
              <mc:Fallback>
                <p:oleObj name="…quation" r:id="rId3" imgW="1409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5336" y="3640702"/>
                        <a:ext cx="3772553" cy="163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949368"/>
              </p:ext>
            </p:extLst>
          </p:nvPr>
        </p:nvGraphicFramePr>
        <p:xfrm>
          <a:off x="688608" y="1780613"/>
          <a:ext cx="7481649" cy="853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Equation" r:id="rId5" imgW="3784600" imgH="431800" progId="Equation.3">
                  <p:embed/>
                </p:oleObj>
              </mc:Choice>
              <mc:Fallback>
                <p:oleObj name="Equation" r:id="rId5" imgW="3784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608" y="1780613"/>
                        <a:ext cx="7481649" cy="853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18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Loi d'</a:t>
            </a:r>
            <a:r>
              <a:rPr lang="fr-FR" dirty="0" err="1"/>
              <a:t>Amdahl</a:t>
            </a:r>
            <a:r>
              <a:rPr lang="fr-FR" dirty="0"/>
              <a:t>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01" r="-7901"/>
          <a:stretch>
            <a:fillRect/>
          </a:stretch>
        </p:blipFill>
        <p:spPr>
          <a:xfrm>
            <a:off x="1819464" y="1417640"/>
            <a:ext cx="5808025" cy="3928453"/>
          </a:xfrm>
        </p:spPr>
      </p:pic>
    </p:spTree>
    <p:extLst>
      <p:ext uri="{BB962C8B-B14F-4D97-AF65-F5344CB8AC3E}">
        <p14:creationId xmlns:p14="http://schemas.microsoft.com/office/powerpoint/2010/main" val="42610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4727638"/>
            <a:ext cx="2730499" cy="19632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6324599" cy="4525963"/>
          </a:xfrm>
        </p:spPr>
        <p:txBody>
          <a:bodyPr>
            <a:normAutofit/>
          </a:bodyPr>
          <a:lstStyle/>
          <a:p>
            <a:endParaRPr lang="fr-FR" sz="2800" dirty="0" smtClean="0"/>
          </a:p>
          <a:p>
            <a:r>
              <a:rPr lang="fr-FR" sz="2800" dirty="0" smtClean="0"/>
              <a:t>Au niveau des circuits</a:t>
            </a:r>
          </a:p>
          <a:p>
            <a:r>
              <a:rPr lang="fr-FR" sz="2800" dirty="0"/>
              <a:t>Au niveau des données</a:t>
            </a:r>
          </a:p>
          <a:p>
            <a:r>
              <a:rPr lang="fr-FR" sz="2800" dirty="0" smtClean="0"/>
              <a:t>Au niveau des instructions</a:t>
            </a:r>
          </a:p>
          <a:p>
            <a:r>
              <a:rPr lang="fr-FR" sz="2800" dirty="0" smtClean="0"/>
              <a:t>Au niveau des threads</a:t>
            </a:r>
          </a:p>
          <a:p>
            <a:r>
              <a:rPr lang="fr-FR" sz="2800" dirty="0" smtClean="0"/>
              <a:t>Au niveau des grappes de machines</a:t>
            </a:r>
          </a:p>
          <a:p>
            <a:r>
              <a:rPr lang="fr-FR" sz="2800" dirty="0" smtClean="0"/>
              <a:t>Au niveau des nuages</a:t>
            </a:r>
          </a:p>
          <a:p>
            <a:endParaRPr lang="fr-FR" sz="2800" dirty="0"/>
          </a:p>
          <a:p>
            <a:endParaRPr lang="fr-FR" sz="28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54" y="3265401"/>
            <a:ext cx="2205346" cy="16518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30" y="1258311"/>
            <a:ext cx="1791276" cy="18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Nos 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Se plonger dans des environnements de programmation parallèle</a:t>
            </a:r>
          </a:p>
          <a:p>
            <a:pPr lvl="1"/>
            <a:r>
              <a:rPr lang="fr-FR" dirty="0" smtClean="0"/>
              <a:t>Maitriser </a:t>
            </a:r>
            <a:r>
              <a:rPr lang="fr-FR" dirty="0" err="1" smtClean="0"/>
              <a:t>OpenMP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 S’initier à MPI</a:t>
            </a:r>
            <a:r>
              <a:rPr lang="fr-FR" dirty="0"/>
              <a:t> </a:t>
            </a:r>
            <a:r>
              <a:rPr lang="fr-FR" dirty="0" smtClean="0"/>
              <a:t>et </a:t>
            </a:r>
            <a:r>
              <a:rPr lang="fr-FR" dirty="0"/>
              <a:t>O</a:t>
            </a:r>
            <a:r>
              <a:rPr lang="fr-FR" dirty="0" smtClean="0"/>
              <a:t>penCL</a:t>
            </a:r>
          </a:p>
          <a:p>
            <a:endParaRPr lang="fr-FR" dirty="0"/>
          </a:p>
          <a:p>
            <a:r>
              <a:rPr lang="fr-FR" dirty="0" smtClean="0"/>
              <a:t>Modifier des algorithmes séquentiels pour les adapter à une machine cible</a:t>
            </a:r>
          </a:p>
          <a:p>
            <a:pPr lvl="1"/>
            <a:r>
              <a:rPr lang="fr-FR" dirty="0" smtClean="0"/>
              <a:t>Améliorer la localité mémoire</a:t>
            </a:r>
          </a:p>
          <a:p>
            <a:pPr lvl="1"/>
            <a:r>
              <a:rPr lang="fr-FR" dirty="0" smtClean="0"/>
              <a:t>Paralléliser un</a:t>
            </a:r>
            <a:r>
              <a:rPr lang="fr-FR" dirty="0"/>
              <a:t> </a:t>
            </a:r>
            <a:r>
              <a:rPr lang="fr-FR" dirty="0" smtClean="0"/>
              <a:t>calcul</a:t>
            </a:r>
          </a:p>
          <a:p>
            <a:endParaRPr lang="fr-FR" dirty="0" smtClean="0"/>
          </a:p>
          <a:p>
            <a:r>
              <a:rPr lang="fr-FR" dirty="0" smtClean="0"/>
              <a:t>Améliorer le temps d’exécution d’un programme</a:t>
            </a:r>
          </a:p>
          <a:p>
            <a:pPr lvl="1"/>
            <a:r>
              <a:rPr lang="fr-FR" dirty="0" smtClean="0"/>
              <a:t>Observer l’exécution d’un programme</a:t>
            </a:r>
          </a:p>
          <a:p>
            <a:pPr lvl="1"/>
            <a:r>
              <a:rPr lang="fr-FR" dirty="0" smtClean="0"/>
              <a:t>Explorer des pistes d’amélioration</a:t>
            </a:r>
          </a:p>
          <a:p>
            <a:pPr lvl="1"/>
            <a:r>
              <a:rPr lang="fr-FR" dirty="0" smtClean="0"/>
              <a:t>Tirer des conclusions : comment coder des </a:t>
            </a:r>
            <a:r>
              <a:rPr lang="fr-FR" smtClean="0"/>
              <a:t>programmes efficaces ?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827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Équilibrage de charge</a:t>
            </a:r>
            <a:endParaRPr lang="fr-FR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>
          <a:xfrm>
            <a:off x="457200" y="1576901"/>
            <a:ext cx="8229600" cy="916391"/>
          </a:xfrm>
        </p:spPr>
        <p:txBody>
          <a:bodyPr>
            <a:normAutofit/>
          </a:bodyPr>
          <a:lstStyle/>
          <a:p>
            <a:r>
              <a:rPr lang="fr-FR" sz="2400" dirty="0" smtClean="0"/>
              <a:t>Comment ordonnancer efficacement un ensemble de tâches sur un ensemble de processeurs ?</a:t>
            </a:r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2847097" y="4138548"/>
            <a:ext cx="501883" cy="459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404592" y="4165035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404592" y="4870479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656573" y="4165035"/>
            <a:ext cx="657995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613250" y="2833632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4414839" y="3530057"/>
            <a:ext cx="544091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404592" y="5496436"/>
            <a:ext cx="2029254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4404595" y="2833632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cxnSp>
        <p:nvCxnSpPr>
          <p:cNvPr id="4" name="Connecteur droit avec flèche 3"/>
          <p:cNvCxnSpPr>
            <a:stCxn id="7" idx="3"/>
            <a:endCxn id="16" idx="1"/>
          </p:cNvCxnSpPr>
          <p:nvPr/>
        </p:nvCxnSpPr>
        <p:spPr>
          <a:xfrm flipV="1">
            <a:off x="3348974" y="3007741"/>
            <a:ext cx="1055618" cy="1360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  <a:endCxn id="13" idx="1"/>
          </p:cNvCxnSpPr>
          <p:nvPr/>
        </p:nvCxnSpPr>
        <p:spPr>
          <a:xfrm flipV="1">
            <a:off x="3348974" y="3704166"/>
            <a:ext cx="1065860" cy="66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7" idx="3"/>
            <a:endCxn id="9" idx="1"/>
          </p:cNvCxnSpPr>
          <p:nvPr/>
        </p:nvCxnSpPr>
        <p:spPr>
          <a:xfrm flipV="1">
            <a:off x="3348974" y="4339144"/>
            <a:ext cx="1055618" cy="29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7" idx="3"/>
            <a:endCxn id="14" idx="1"/>
          </p:cNvCxnSpPr>
          <p:nvPr/>
        </p:nvCxnSpPr>
        <p:spPr>
          <a:xfrm>
            <a:off x="3348974" y="4368505"/>
            <a:ext cx="1055618" cy="1302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363231" y="4388161"/>
            <a:ext cx="1055618" cy="5313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58931" y="3007737"/>
            <a:ext cx="654323" cy="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5225235" y="4339144"/>
            <a:ext cx="43134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899295" y="6166815"/>
            <a:ext cx="303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 général NP-Complet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Équilibrage de charge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649050" y="1710981"/>
            <a:ext cx="501883" cy="348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715504" y="1710979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59617" y="2386284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546387" y="1710979"/>
            <a:ext cx="657995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705290" y="2386284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150933" y="1710979"/>
            <a:ext cx="544091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080255" y="2386284"/>
            <a:ext cx="2029254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50957" y="2386284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65769" y="1689857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1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65769" y="2365163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</a:t>
            </a:r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82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Équilibrage de charge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649050" y="1710981"/>
            <a:ext cx="501883" cy="348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715504" y="1710979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39131" y="2386284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546387" y="1710979"/>
            <a:ext cx="657995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684798" y="2386284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150933" y="1710979"/>
            <a:ext cx="544091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059769" y="2386284"/>
            <a:ext cx="2029254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0471" y="2386284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65769" y="1689857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1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65769" y="2365163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</a:t>
            </a:r>
            <a:r>
              <a:rPr lang="fr-FR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49050" y="3512273"/>
            <a:ext cx="501883" cy="348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971565" y="4237564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2150927" y="4237564"/>
            <a:ext cx="820638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3792209" y="4237564"/>
            <a:ext cx="657995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4727367" y="3512271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4455318" y="4237564"/>
            <a:ext cx="544091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2130465" y="3512271"/>
            <a:ext cx="2029254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4173037" y="3512271"/>
            <a:ext cx="554333" cy="3482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679402" y="4236927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</a:t>
            </a:r>
            <a:r>
              <a:rPr lang="fr-FR" dirty="0"/>
              <a:t>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00888" y="3521344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CPU 1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1899293" y="6166815"/>
            <a:ext cx="487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 général NP-Complet mais approximable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0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Équilibrage de charge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Question de la </a:t>
            </a:r>
            <a:r>
              <a:rPr lang="fr-FR" dirty="0" smtClean="0"/>
              <a:t>granularité du parallélisme :</a:t>
            </a:r>
          </a:p>
          <a:p>
            <a:pPr lvl="1"/>
            <a:r>
              <a:rPr lang="fr-FR" dirty="0" smtClean="0"/>
              <a:t>Granularité = taille des tâches exécutables en parallèle</a:t>
            </a:r>
          </a:p>
          <a:p>
            <a:pPr lvl="2"/>
            <a:r>
              <a:rPr lang="fr-FR" dirty="0" smtClean="0"/>
              <a:t>Ex: combien de tâches parallèles pour additionner 2 tableaux ?</a:t>
            </a:r>
          </a:p>
          <a:p>
            <a:pPr lvl="1"/>
            <a:r>
              <a:rPr lang="fr-FR" dirty="0" smtClean="0"/>
              <a:t>Plus </a:t>
            </a:r>
            <a:r>
              <a:rPr lang="fr-FR" dirty="0"/>
              <a:t>les tâches sont </a:t>
            </a:r>
            <a:r>
              <a:rPr lang="fr-FR" dirty="0" smtClean="0"/>
              <a:t>nombreuses (petites)</a:t>
            </a:r>
          </a:p>
          <a:p>
            <a:pPr lvl="2"/>
            <a:r>
              <a:rPr lang="fr-FR" dirty="0"/>
              <a:t>P</a:t>
            </a:r>
            <a:r>
              <a:rPr lang="fr-FR" dirty="0" smtClean="0"/>
              <a:t>lus l’équilibrage </a:t>
            </a:r>
            <a:r>
              <a:rPr lang="fr-FR" dirty="0"/>
              <a:t>est </a:t>
            </a:r>
            <a:r>
              <a:rPr lang="fr-FR" dirty="0" smtClean="0"/>
              <a:t>facile</a:t>
            </a:r>
          </a:p>
          <a:p>
            <a:pPr lvl="2"/>
            <a:r>
              <a:rPr lang="fr-FR" dirty="0" smtClean="0"/>
              <a:t>Mais plus le surcoût de la </a:t>
            </a:r>
            <a:r>
              <a:rPr lang="fr-FR" dirty="0" err="1" smtClean="0"/>
              <a:t>parallélisation</a:t>
            </a:r>
            <a:r>
              <a:rPr lang="fr-FR" dirty="0" smtClean="0"/>
              <a:t> est grand </a:t>
            </a:r>
          </a:p>
          <a:p>
            <a:pPr lvl="1"/>
            <a:endParaRPr lang="fr-FR" dirty="0"/>
          </a:p>
          <a:p>
            <a:r>
              <a:rPr lang="fr-FR" dirty="0" smtClean="0"/>
              <a:t>Notion de chemin critique :</a:t>
            </a:r>
          </a:p>
          <a:p>
            <a:pPr lvl="1"/>
            <a:r>
              <a:rPr lang="fr-FR" dirty="0" smtClean="0"/>
              <a:t>Séquence de tâches à exécuter en priorité</a:t>
            </a:r>
          </a:p>
          <a:p>
            <a:pPr lvl="2"/>
            <a:r>
              <a:rPr lang="fr-FR" dirty="0" smtClean="0"/>
              <a:t>Sous peine de retarder l’exécution</a:t>
            </a:r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14040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Équilibrage de charge</a:t>
            </a:r>
            <a:endParaRPr lang="fr-FR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>
          <a:xfrm>
            <a:off x="457204" y="1600200"/>
            <a:ext cx="6697203" cy="4691277"/>
          </a:xfrm>
        </p:spPr>
        <p:txBody>
          <a:bodyPr>
            <a:normAutofit/>
          </a:bodyPr>
          <a:lstStyle/>
          <a:p>
            <a:r>
              <a:rPr lang="fr-FR" sz="2400" dirty="0" smtClean="0"/>
              <a:t>Quels sont les hypothèses ? Connaît-on à l’avance :</a:t>
            </a:r>
          </a:p>
          <a:p>
            <a:pPr lvl="1"/>
            <a:r>
              <a:rPr lang="fr-FR" sz="2000" dirty="0"/>
              <a:t>L</a:t>
            </a:r>
            <a:r>
              <a:rPr lang="fr-FR" sz="2000" dirty="0" smtClean="0"/>
              <a:t>e graphe ? </a:t>
            </a:r>
          </a:p>
          <a:p>
            <a:pPr lvl="1"/>
            <a:r>
              <a:rPr lang="fr-FR" sz="2000" dirty="0" smtClean="0"/>
              <a:t>Le nombre de FLOP de chaque tâche ? </a:t>
            </a:r>
          </a:p>
          <a:p>
            <a:pPr lvl="1"/>
            <a:r>
              <a:rPr lang="fr-FR" sz="2000" dirty="0" smtClean="0"/>
              <a:t>Les données utilisées par chaque tâche ?</a:t>
            </a:r>
          </a:p>
          <a:p>
            <a:pPr lvl="1"/>
            <a:r>
              <a:rPr lang="fr-FR" sz="2000" dirty="0" smtClean="0"/>
              <a:t>La vitesse d’exécution des unités d’exécutions ?</a:t>
            </a:r>
          </a:p>
          <a:p>
            <a:pPr lvl="1"/>
            <a:r>
              <a:rPr lang="fr-FR" sz="2000" dirty="0" smtClean="0"/>
              <a:t>Le coût de transfert d’un buffer entre les différentes unités de traitement ?</a:t>
            </a:r>
          </a:p>
          <a:p>
            <a:pPr lvl="1"/>
            <a:r>
              <a:rPr lang="fr-FR" sz="2000" dirty="0" smtClean="0"/>
              <a:t>Le débit maximal des canaux de communication ?</a:t>
            </a:r>
          </a:p>
          <a:p>
            <a:pPr lvl="1"/>
            <a:r>
              <a:rPr lang="fr-FR" sz="2000" dirty="0" smtClean="0"/>
              <a:t>…</a:t>
            </a:r>
          </a:p>
          <a:p>
            <a:r>
              <a:rPr lang="fr-FR" sz="2400" dirty="0" smtClean="0"/>
              <a:t>Domaine actif de recherches théoriques &amp; appliquées</a:t>
            </a:r>
            <a:endParaRPr lang="fr-FR" sz="24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442" y="1717552"/>
            <a:ext cx="2714240" cy="37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Équilibrage de charge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5" y="1600201"/>
            <a:ext cx="5688345" cy="4525963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Problèmes réguliers</a:t>
            </a:r>
          </a:p>
          <a:p>
            <a:pPr lvl="1"/>
            <a:r>
              <a:rPr lang="fr-FR" dirty="0" smtClean="0"/>
              <a:t>Charge de calcul prévisible ne dépendant pas des résultats intermédiaires</a:t>
            </a:r>
          </a:p>
          <a:p>
            <a:pPr lvl="2"/>
            <a:r>
              <a:rPr lang="fr-FR" dirty="0" smtClean="0"/>
              <a:t>Ex. Algèbre linéaire classique, prévision météo,…</a:t>
            </a:r>
          </a:p>
          <a:p>
            <a:pPr lvl="2"/>
            <a:r>
              <a:rPr lang="fr-FR" dirty="0" smtClean="0"/>
              <a:t>Une distribution équitable </a:t>
            </a:r>
            <a:r>
              <a:rPr lang="fr-FR" i="1" dirty="0" smtClean="0"/>
              <a:t>a priori </a:t>
            </a:r>
            <a:r>
              <a:rPr lang="fr-FR" dirty="0" smtClean="0"/>
              <a:t>est possible</a:t>
            </a:r>
          </a:p>
          <a:p>
            <a:pPr lvl="3"/>
            <a:r>
              <a:rPr lang="fr-FR" dirty="0" smtClean="0"/>
              <a:t>De façon statique, à la compilation</a:t>
            </a:r>
          </a:p>
          <a:p>
            <a:pPr lvl="3"/>
            <a:r>
              <a:rPr lang="fr-FR" dirty="0" smtClean="0"/>
              <a:t>Juste avant l’exécution</a:t>
            </a:r>
          </a:p>
          <a:p>
            <a:pPr lvl="2"/>
            <a:endParaRPr lang="fr-FR" dirty="0" smtClean="0"/>
          </a:p>
          <a:p>
            <a:r>
              <a:rPr lang="fr-FR" dirty="0"/>
              <a:t>Problèmes </a:t>
            </a:r>
            <a:r>
              <a:rPr lang="fr-FR" dirty="0" smtClean="0"/>
              <a:t>irréguliers</a:t>
            </a:r>
            <a:endParaRPr lang="fr-FR" dirty="0"/>
          </a:p>
          <a:p>
            <a:pPr lvl="2"/>
            <a:r>
              <a:rPr lang="fr-FR" dirty="0" smtClean="0"/>
              <a:t>Ex. calcul fractal, décomposition en facteur premier, systèmes dynamiques</a:t>
            </a:r>
          </a:p>
          <a:p>
            <a:pPr lvl="2"/>
            <a:r>
              <a:rPr lang="fr-FR" dirty="0" smtClean="0"/>
              <a:t>Il faut rééquilibrer dynamiquement la charge au fur et à mesure </a:t>
            </a:r>
          </a:p>
          <a:p>
            <a:pPr lvl="2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086" y="4328057"/>
            <a:ext cx="2256141" cy="19741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911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5545" y="1785931"/>
            <a:ext cx="2220670" cy="22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La simulation colle-t-elle bien à la réalité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Difficultés liées au manque d’information :</a:t>
            </a:r>
            <a:endParaRPr lang="fr-FR" dirty="0"/>
          </a:p>
          <a:p>
            <a:pPr lvl="1"/>
            <a:r>
              <a:rPr lang="fr-FR" dirty="0" smtClean="0"/>
              <a:t>Problème central : les erreurs sont elles dues au modèle physique (moteur du simulateur) ou aux approximations des conditions initiales ?</a:t>
            </a:r>
          </a:p>
          <a:p>
            <a:pPr lvl="2"/>
            <a:r>
              <a:rPr lang="fr-FR" dirty="0" smtClean="0"/>
              <a:t>Métier du physicien / de l’ingénieur </a:t>
            </a:r>
          </a:p>
          <a:p>
            <a:pPr lvl="1"/>
            <a:r>
              <a:rPr lang="fr-FR" dirty="0"/>
              <a:t>Effet papillon </a:t>
            </a:r>
            <a:r>
              <a:rPr lang="fr-FR" dirty="0" smtClean="0"/>
              <a:t>fixe des limites  </a:t>
            </a:r>
          </a:p>
          <a:p>
            <a:pPr lvl="2"/>
            <a:r>
              <a:rPr lang="fr-FR" dirty="0"/>
              <a:t>D</a:t>
            </a:r>
            <a:r>
              <a:rPr lang="fr-FR" dirty="0" smtClean="0"/>
              <a:t>ans </a:t>
            </a:r>
            <a:r>
              <a:rPr lang="fr-FR" dirty="0"/>
              <a:t>un système </a:t>
            </a:r>
            <a:r>
              <a:rPr lang="fr-FR" i="1" dirty="0"/>
              <a:t>chaotique</a:t>
            </a:r>
            <a:r>
              <a:rPr lang="fr-FR" dirty="0"/>
              <a:t> un changement </a:t>
            </a:r>
            <a:r>
              <a:rPr lang="fr-FR" dirty="0" smtClean="0"/>
              <a:t>minime de configuration initiale peut </a:t>
            </a:r>
            <a:r>
              <a:rPr lang="fr-FR" dirty="0"/>
              <a:t>entrainer un bouleversement à long terme.  </a:t>
            </a:r>
          </a:p>
          <a:p>
            <a:pPr lvl="2"/>
            <a:r>
              <a:rPr lang="fr-FR" dirty="0"/>
              <a:t>Voir </a:t>
            </a:r>
            <a:r>
              <a:rPr lang="fr-FR" dirty="0">
                <a:hlinkClick r:id="rId2"/>
              </a:rPr>
              <a:t>http://www.chaos-math.org/fr/le-film</a:t>
            </a:r>
            <a:endParaRPr lang="fr-FR" sz="3400" dirty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Météo :</a:t>
            </a:r>
          </a:p>
          <a:p>
            <a:pPr lvl="1"/>
            <a:r>
              <a:rPr lang="fr-FR" dirty="0" smtClean="0"/>
              <a:t>Prévision déterministe = simulation sur 1 jeu de données</a:t>
            </a:r>
          </a:p>
          <a:p>
            <a:pPr lvl="1"/>
            <a:r>
              <a:rPr lang="fr-FR" dirty="0" smtClean="0"/>
              <a:t>Tester </a:t>
            </a:r>
            <a:r>
              <a:rPr lang="fr-FR" dirty="0"/>
              <a:t>une multitude de situations </a:t>
            </a:r>
            <a:r>
              <a:rPr lang="fr-FR" dirty="0" smtClean="0"/>
              <a:t>initiales et de paramètres de simulation  (« prévision d’ensemble »)</a:t>
            </a:r>
          </a:p>
          <a:p>
            <a:pPr lvl="2"/>
            <a:r>
              <a:rPr lang="fr-FR" dirty="0" smtClean="0"/>
              <a:t>Indice de confiance</a:t>
            </a:r>
          </a:p>
          <a:p>
            <a:pPr lvl="2"/>
            <a:r>
              <a:rPr lang="fr-FR" dirty="0" smtClean="0"/>
              <a:t>Nécessite de gros moyens de calcul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6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Plateforme </a:t>
            </a:r>
            <a:r>
              <a:rPr lang="fr-FR" dirty="0" err="1" smtClean="0"/>
              <a:t>Meteo</a:t>
            </a:r>
            <a:r>
              <a:rPr lang="fr-FR" dirty="0" smtClean="0"/>
              <a:t> France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293197"/>
            <a:ext cx="7366000" cy="4102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126" y="5233107"/>
            <a:ext cx="8566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«  … </a:t>
            </a:r>
            <a:r>
              <a:rPr lang="fr-FR" dirty="0" smtClean="0">
                <a:solidFill>
                  <a:schemeClr val="accent2"/>
                </a:solidFill>
              </a:rPr>
              <a:t>pour </a:t>
            </a:r>
            <a:r>
              <a:rPr lang="fr-FR" dirty="0">
                <a:solidFill>
                  <a:schemeClr val="accent2"/>
                </a:solidFill>
              </a:rPr>
              <a:t>réduire la maille d’un modèle d’un facteur 2 il faut multiplier par 16 la puissance de calcul. </a:t>
            </a:r>
            <a:r>
              <a:rPr lang="fr-FR" dirty="0"/>
              <a:t>Il faudra donc franchir très bientôt une nouvelle étape pour pouvoir bénéficier au plan opérationnel des avancées de la recherche en prévision numérique</a:t>
            </a:r>
            <a:r>
              <a:rPr lang="fr-FR" dirty="0" smtClean="0"/>
              <a:t>. »</a:t>
            </a:r>
          </a:p>
          <a:p>
            <a:r>
              <a:rPr lang="fr-FR" dirty="0" smtClean="0"/>
              <a:t>Janvier 2014 : 500 </a:t>
            </a:r>
            <a:r>
              <a:rPr lang="fr-FR" dirty="0" err="1" smtClean="0"/>
              <a:t>Tera</a:t>
            </a:r>
            <a:r>
              <a:rPr lang="fr-FR" dirty="0" smtClean="0"/>
              <a:t> FLOP/s – prévision 2016 : 5 </a:t>
            </a:r>
            <a:r>
              <a:rPr lang="fr-FR" dirty="0" err="1"/>
              <a:t>P</a:t>
            </a:r>
            <a:r>
              <a:rPr lang="fr-FR" dirty="0" err="1" smtClean="0"/>
              <a:t>eta</a:t>
            </a:r>
            <a:r>
              <a:rPr lang="fr-FR" dirty="0" smtClean="0"/>
              <a:t> FLOP/s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2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4-01-07 à 13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862503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510" y="3"/>
            <a:ext cx="2653945" cy="57587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TOP 500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9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Compétition internationale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457200" y="1261540"/>
            <a:ext cx="8229600" cy="4525963"/>
          </a:xfrm>
        </p:spPr>
      </p:pic>
      <p:sp>
        <p:nvSpPr>
          <p:cNvPr id="3" name="Rectangle 2"/>
          <p:cNvSpPr/>
          <p:nvPr/>
        </p:nvSpPr>
        <p:spPr>
          <a:xfrm>
            <a:off x="1858604" y="5785294"/>
            <a:ext cx="6412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smtClean="0"/>
              <a:t>Puissance de calcul cumulée par « pays »</a:t>
            </a:r>
          </a:p>
          <a:p>
            <a:r>
              <a:rPr lang="fr-FR" sz="2000" i="1" dirty="0" smtClean="0"/>
              <a:t> Basé le TOP 500 des plus puissantes plateformes </a:t>
            </a:r>
            <a:r>
              <a:rPr lang="fr-FR" sz="2000" i="1" dirty="0"/>
              <a:t>de </a:t>
            </a:r>
            <a:r>
              <a:rPr lang="fr-FR" sz="2000" i="1" dirty="0" smtClean="0"/>
              <a:t>calcul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2122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 500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27"/>
            <a:ext cx="9144000" cy="5143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841957" y="6106797"/>
            <a:ext cx="470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 100 </a:t>
            </a:r>
            <a:r>
              <a:rPr lang="fr-FR" dirty="0" err="1" smtClean="0"/>
              <a:t>Gflop</a:t>
            </a:r>
            <a:r>
              <a:rPr lang="fr-FR" dirty="0" smtClean="0"/>
              <a:t>/s à 34 </a:t>
            </a:r>
            <a:r>
              <a:rPr lang="fr-FR" dirty="0" err="1" smtClean="0"/>
              <a:t>Pflop</a:t>
            </a:r>
            <a:r>
              <a:rPr lang="fr-FR" dirty="0" smtClean="0"/>
              <a:t>/s en 20 ans pour le #1</a:t>
            </a:r>
          </a:p>
          <a:p>
            <a:r>
              <a:rPr lang="fr-FR" dirty="0" smtClean="0"/>
              <a:t>De 1 </a:t>
            </a:r>
            <a:r>
              <a:rPr lang="fr-FR" dirty="0" err="1" smtClean="0"/>
              <a:t>Gflop</a:t>
            </a:r>
            <a:r>
              <a:rPr lang="fr-FR" dirty="0" smtClean="0"/>
              <a:t>/s à 120 </a:t>
            </a:r>
            <a:r>
              <a:rPr lang="fr-FR" dirty="0" err="1" smtClean="0"/>
              <a:t>Tflop</a:t>
            </a:r>
            <a:r>
              <a:rPr lang="fr-FR" dirty="0" smtClean="0"/>
              <a:t>/s pour le #500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Compétition internationale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70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 500 2013</a:t>
            </a:r>
            <a:endParaRPr lang="fr-FR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81104"/>
              </p:ext>
            </p:extLst>
          </p:nvPr>
        </p:nvGraphicFramePr>
        <p:xfrm>
          <a:off x="614723" y="1600201"/>
          <a:ext cx="3510136" cy="4113891"/>
        </p:xfrm>
        <a:graphic>
          <a:graphicData uri="http://schemas.openxmlformats.org/drawingml/2006/table">
            <a:tbl>
              <a:tblPr/>
              <a:tblGrid>
                <a:gridCol w="2524482"/>
                <a:gridCol w="985654"/>
              </a:tblGrid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Countries 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Count 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States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Kingdom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099">
                <a:tc>
                  <a:txBody>
                    <a:bodyPr/>
                    <a:lstStyle/>
                    <a:p>
                      <a:pPr algn="l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Canada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fr-FR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58" marR="10058" marT="10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" name="Image 2" descr="Capture d’écran 2014-01-07 à 14.1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79" y="1417639"/>
            <a:ext cx="2361245" cy="48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Cray</a:t>
            </a:r>
            <a:r>
              <a:rPr lang="fr-FR" dirty="0" smtClean="0"/>
              <a:t> one 136</a:t>
            </a:r>
            <a:r>
              <a:rPr lang="fr-FR" dirty="0"/>
              <a:t> </a:t>
            </a:r>
            <a:r>
              <a:rPr lang="fr-FR" dirty="0" smtClean="0"/>
              <a:t>MFLOPS en 1976 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515" y="1220561"/>
            <a:ext cx="6566960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天河二號</a:t>
            </a:r>
            <a:r>
              <a:rPr lang="fr-FR" altLang="zh-TW" dirty="0"/>
              <a:t> (</a:t>
            </a:r>
            <a:r>
              <a:rPr lang="fr-FR" altLang="zh-TW" dirty="0" smtClean="0"/>
              <a:t>rivière céleste)</a:t>
            </a:r>
            <a:br>
              <a:rPr lang="fr-FR" altLang="zh-TW" dirty="0" smtClean="0"/>
            </a:br>
            <a:r>
              <a:rPr lang="fr-FR" altLang="zh-TW" sz="3100" dirty="0"/>
              <a:t>U</a:t>
            </a:r>
            <a:r>
              <a:rPr lang="fr-FR" altLang="zh-TW" sz="3100" dirty="0" smtClean="0"/>
              <a:t>niversité de la technologie de la défense de </a:t>
            </a:r>
            <a:r>
              <a:rPr lang="fr-FR" altLang="zh-TW" sz="3100" dirty="0" err="1" smtClean="0"/>
              <a:t>Changha</a:t>
            </a:r>
            <a:r>
              <a:rPr lang="fr-FR" altLang="zh-TW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910787" y="1417639"/>
            <a:ext cx="7457867" cy="4101540"/>
          </a:xfrm>
        </p:spPr>
      </p:pic>
      <p:sp>
        <p:nvSpPr>
          <p:cNvPr id="5" name="ZoneTexte 4"/>
          <p:cNvSpPr txBox="1"/>
          <p:nvPr/>
        </p:nvSpPr>
        <p:spPr>
          <a:xfrm>
            <a:off x="1474169" y="5644213"/>
            <a:ext cx="6849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33,86 10</a:t>
            </a:r>
            <a:r>
              <a:rPr lang="fr-FR" baseline="30000" dirty="0"/>
              <a:t>15  </a:t>
            </a:r>
            <a:r>
              <a:rPr lang="fr-FR" dirty="0" smtClean="0"/>
              <a:t>instructions </a:t>
            </a:r>
            <a:r>
              <a:rPr lang="fr-FR" dirty="0"/>
              <a:t>par </a:t>
            </a:r>
            <a:r>
              <a:rPr lang="fr-FR" dirty="0" smtClean="0"/>
              <a:t>seconde</a:t>
            </a:r>
          </a:p>
          <a:p>
            <a:r>
              <a:rPr lang="fr-FR" dirty="0" smtClean="0"/>
              <a:t>32</a:t>
            </a:r>
            <a:r>
              <a:rPr lang="fr-FR" dirty="0"/>
              <a:t> </a:t>
            </a:r>
            <a:r>
              <a:rPr lang="fr-FR" dirty="0" smtClean="0"/>
              <a:t>000 processeurs </a:t>
            </a:r>
            <a:r>
              <a:rPr lang="fr-FR" dirty="0" err="1" smtClean="0"/>
              <a:t>Ivy</a:t>
            </a:r>
            <a:r>
              <a:rPr lang="fr-FR" dirty="0" smtClean="0"/>
              <a:t> Bridge + 48 000 accélérateurs </a:t>
            </a:r>
            <a:r>
              <a:rPr lang="fr-FR" dirty="0" err="1" smtClean="0"/>
              <a:t>xeon</a:t>
            </a:r>
            <a:r>
              <a:rPr lang="fr-FR" dirty="0" smtClean="0"/>
              <a:t> phi</a:t>
            </a:r>
          </a:p>
          <a:p>
            <a:r>
              <a:rPr lang="fr-FR" dirty="0" smtClean="0"/>
              <a:t>3 132 000 cœurs -</a:t>
            </a:r>
          </a:p>
        </p:txBody>
      </p:sp>
    </p:spTree>
    <p:extLst>
      <p:ext uri="{BB962C8B-B14F-4D97-AF65-F5344CB8AC3E}">
        <p14:creationId xmlns:p14="http://schemas.microsoft.com/office/powerpoint/2010/main" val="41522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TITAN</a:t>
            </a:r>
            <a:br>
              <a:rPr lang="fr-FR" dirty="0" smtClean="0"/>
            </a:br>
            <a:r>
              <a:rPr lang="fr-FR" dirty="0" smtClean="0"/>
              <a:t>17,6 </a:t>
            </a:r>
            <a:r>
              <a:rPr lang="fr-FR" dirty="0" err="1" smtClean="0"/>
              <a:t>Peta</a:t>
            </a:r>
            <a:r>
              <a:rPr lang="fr-FR" dirty="0" smtClean="0"/>
              <a:t> flops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713862"/>
            <a:ext cx="7375436" cy="4509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3442" y="6420931"/>
            <a:ext cx="5688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fr-FR" dirty="0" err="1">
                <a:solidFill>
                  <a:srgbClr val="000000"/>
                </a:solidFill>
                <a:latin typeface="Arial"/>
              </a:rPr>
              <a:t>Cray</a:t>
            </a:r>
            <a:r>
              <a:rPr lang="fr-FR" dirty="0">
                <a:solidFill>
                  <a:srgbClr val="000000"/>
                </a:solidFill>
                <a:latin typeface="Arial"/>
              </a:rPr>
              <a:t> XK7 , </a:t>
            </a:r>
            <a:r>
              <a:rPr lang="fr-FR" dirty="0" err="1">
                <a:solidFill>
                  <a:srgbClr val="000000"/>
                </a:solidFill>
                <a:latin typeface="Arial"/>
              </a:rPr>
              <a:t>Opteron</a:t>
            </a:r>
            <a:r>
              <a:rPr lang="fr-FR" dirty="0">
                <a:solidFill>
                  <a:srgbClr val="000000"/>
                </a:solidFill>
                <a:latin typeface="Arial"/>
              </a:rPr>
              <a:t> 6274 16C NVIDIA K20x</a:t>
            </a:r>
          </a:p>
        </p:txBody>
      </p:sp>
    </p:spTree>
    <p:extLst>
      <p:ext uri="{BB962C8B-B14F-4D97-AF65-F5344CB8AC3E}">
        <p14:creationId xmlns:p14="http://schemas.microsoft.com/office/powerpoint/2010/main" val="30079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Sequoia</a:t>
            </a:r>
            <a:br>
              <a:rPr lang="fr-FR" dirty="0" smtClean="0"/>
            </a:br>
            <a:r>
              <a:rPr lang="fr-FR" dirty="0" smtClean="0"/>
              <a:t>16,3 </a:t>
            </a:r>
            <a:r>
              <a:rPr lang="fr-FR" dirty="0" err="1" smtClean="0"/>
              <a:t>Pflops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6" y="1886868"/>
            <a:ext cx="5113559" cy="23601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78" y="1838972"/>
            <a:ext cx="2742725" cy="4090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221" y="4953053"/>
            <a:ext cx="5350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fr-FR" dirty="0" err="1">
                <a:solidFill>
                  <a:srgbClr val="000000"/>
                </a:solidFill>
                <a:latin typeface="Arial"/>
              </a:rPr>
              <a:t>BlueGene</a:t>
            </a:r>
            <a:r>
              <a:rPr lang="fr-FR" dirty="0">
                <a:solidFill>
                  <a:srgbClr val="000000"/>
                </a:solidFill>
                <a:latin typeface="Arial"/>
              </a:rPr>
              <a:t>/Q, Power BQC 16C 1.60 GHz, Custom</a:t>
            </a:r>
          </a:p>
        </p:txBody>
      </p:sp>
    </p:spTree>
    <p:extLst>
      <p:ext uri="{BB962C8B-B14F-4D97-AF65-F5344CB8AC3E}">
        <p14:creationId xmlns:p14="http://schemas.microsoft.com/office/powerpoint/2010/main" val="3760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K computer</a:t>
            </a:r>
            <a:br>
              <a:rPr lang="fr-FR" dirty="0" smtClean="0"/>
            </a:br>
            <a:r>
              <a:rPr lang="fr-FR" dirty="0" smtClean="0"/>
              <a:t>10 </a:t>
            </a:r>
            <a:r>
              <a:rPr lang="fr-FR" dirty="0" err="1" smtClean="0"/>
              <a:t>P</a:t>
            </a:r>
            <a:r>
              <a:rPr lang="fr-FR" dirty="0" err="1"/>
              <a:t>f</a:t>
            </a:r>
            <a:r>
              <a:rPr lang="fr-FR" dirty="0" err="1" smtClean="0"/>
              <a:t>lops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4"/>
            <a:ext cx="9144000" cy="3664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1173" y="5538555"/>
            <a:ext cx="6002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fr-FR" dirty="0">
                <a:solidFill>
                  <a:srgbClr val="000000"/>
                </a:solidFill>
                <a:latin typeface="Arial"/>
              </a:rPr>
              <a:t>K computer, SPARC64 </a:t>
            </a:r>
            <a:r>
              <a:rPr lang="fr-FR" dirty="0" err="1">
                <a:solidFill>
                  <a:srgbClr val="000000"/>
                </a:solidFill>
                <a:latin typeface="Arial"/>
              </a:rPr>
              <a:t>VIIIfx</a:t>
            </a:r>
            <a:r>
              <a:rPr lang="fr-FR" dirty="0">
                <a:solidFill>
                  <a:srgbClr val="000000"/>
                </a:solidFill>
                <a:latin typeface="Arial"/>
              </a:rPr>
              <a:t> 2.0GHz, Tofu </a:t>
            </a:r>
            <a:r>
              <a:rPr lang="fr-FR" dirty="0" err="1">
                <a:solidFill>
                  <a:srgbClr val="000000"/>
                </a:solidFill>
                <a:latin typeface="Arial"/>
              </a:rPr>
              <a:t>interconnect</a:t>
            </a:r>
            <a:endParaRPr lang="fr-F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44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Curie</a:t>
            </a:r>
            <a:br>
              <a:rPr lang="fr-FR" dirty="0" smtClean="0"/>
            </a:br>
            <a:r>
              <a:rPr lang="fr-FR" dirty="0" smtClean="0"/>
              <a:t>1,3 </a:t>
            </a:r>
            <a:r>
              <a:rPr lang="fr-FR" dirty="0" err="1" smtClean="0"/>
              <a:t>Pflops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95" y="1816101"/>
            <a:ext cx="5914277" cy="3995283"/>
          </a:xfrm>
          <a:prstGeom prst="rect">
            <a:avLst/>
          </a:prstGeom>
        </p:spPr>
      </p:pic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93726"/>
              </p:ext>
            </p:extLst>
          </p:nvPr>
        </p:nvGraphicFramePr>
        <p:xfrm>
          <a:off x="1862762" y="5881104"/>
          <a:ext cx="6220910" cy="534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20910"/>
              </a:tblGrid>
              <a:tr h="534680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u="none" strike="noStrike" dirty="0" err="1">
                          <a:effectLst/>
                        </a:rPr>
                        <a:t>Bullx</a:t>
                      </a:r>
                      <a:r>
                        <a:rPr lang="fr-FR" sz="1900" u="none" strike="noStrike" dirty="0">
                          <a:effectLst/>
                        </a:rPr>
                        <a:t> B510, Xeon E5-2680 8C 2.700GHz, </a:t>
                      </a:r>
                      <a:r>
                        <a:rPr lang="fr-FR" sz="1900" u="none" strike="noStrike" dirty="0" err="1">
                          <a:effectLst/>
                        </a:rPr>
                        <a:t>Infiniband</a:t>
                      </a:r>
                      <a:r>
                        <a:rPr lang="fr-FR" sz="1900" u="none" strike="noStrike" dirty="0">
                          <a:effectLst/>
                        </a:rPr>
                        <a:t> QDR</a:t>
                      </a:r>
                      <a:endParaRPr lang="fr-FR" sz="1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4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 français</a:t>
            </a:r>
            <a:endParaRPr lang="fr-FR" dirty="0"/>
          </a:p>
        </p:txBody>
      </p:sp>
      <p:pic>
        <p:nvPicPr>
          <p:cNvPr id="3" name="Image 2" descr="Capture d’écran 2014-01-07 à 14.25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4" y="1255729"/>
            <a:ext cx="6681383" cy="53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 500 novembre 2015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l="-38483" r="-38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4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Plateforme de calcul Peer to Peer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8178"/>
              </p:ext>
            </p:extLst>
          </p:nvPr>
        </p:nvGraphicFramePr>
        <p:xfrm>
          <a:off x="628650" y="2956525"/>
          <a:ext cx="7886700" cy="3034284"/>
        </p:xfrm>
        <a:graphic>
          <a:graphicData uri="http://schemas.openxmlformats.org/drawingml/2006/table">
            <a:tbl>
              <a:tblPr/>
              <a:tblGrid>
                <a:gridCol w="2044700"/>
                <a:gridCol w="1460500"/>
                <a:gridCol w="1460500"/>
                <a:gridCol w="1460500"/>
                <a:gridCol w="1460500"/>
              </a:tblGrid>
              <a:tr h="591820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OS Type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Native TFLOPS*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x86 TFLOPS*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Active CPUs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 CPUs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292 089,00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3 579 988,00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Mac OS X/PowerPC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4 607,00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142 661,00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Mac OS X/Intel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26 400,00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138 520,00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Linux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148 225,00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578 898,00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ATI GPU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752,00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793,00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5 298,00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142 556,00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NVIDIA GPU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3 041,00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6 417,00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19 123,00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229 696,00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PLAYSTATION®3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895,00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1 888,00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31 735,00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1 058 835,00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05308">
                <a:tc>
                  <a:txBody>
                    <a:bodyPr/>
                    <a:lstStyle/>
                    <a:p>
                      <a:pPr algn="l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5 504,00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9 914,00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509 077,00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5 871 154,00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184" b="-38184"/>
          <a:stretch>
            <a:fillRect/>
          </a:stretch>
        </p:blipFill>
        <p:spPr>
          <a:xfrm>
            <a:off x="457200" y="1203305"/>
            <a:ext cx="8229600" cy="1693863"/>
          </a:xfrm>
        </p:spPr>
      </p:pic>
    </p:spTree>
    <p:extLst>
      <p:ext uri="{BB962C8B-B14F-4D97-AF65-F5344CB8AC3E}">
        <p14:creationId xmlns:p14="http://schemas.microsoft.com/office/powerpoint/2010/main" val="29870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Principaux paradigmes </a:t>
            </a:r>
            <a:br>
              <a:rPr lang="fr-FR" sz="3600" dirty="0" smtClean="0"/>
            </a:br>
            <a:r>
              <a:rPr lang="fr-FR" sz="3600" dirty="0" smtClean="0"/>
              <a:t>de la programmation parallèle	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91000" cy="452596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Modèle </a:t>
            </a:r>
            <a:r>
              <a:rPr lang="fr-FR" dirty="0" err="1"/>
              <a:t>F</a:t>
            </a:r>
            <a:r>
              <a:rPr lang="fr-FR" sz="2800" dirty="0" err="1" smtClean="0"/>
              <a:t>ork</a:t>
            </a:r>
            <a:r>
              <a:rPr lang="fr-FR" dirty="0"/>
              <a:t>/</a:t>
            </a:r>
            <a:r>
              <a:rPr lang="fr-FR" sz="2800" dirty="0" err="1" smtClean="0"/>
              <a:t>Join</a:t>
            </a:r>
            <a:endParaRPr lang="fr-FR" sz="2800" dirty="0" smtClean="0"/>
          </a:p>
          <a:p>
            <a:endParaRPr lang="fr-FR" dirty="0"/>
          </a:p>
          <a:p>
            <a:endParaRPr lang="fr-FR" sz="2800" dirty="0" smtClean="0"/>
          </a:p>
          <a:p>
            <a:endParaRPr lang="fr-FR" dirty="0"/>
          </a:p>
          <a:p>
            <a:endParaRPr lang="fr-FR" sz="2800" dirty="0" smtClean="0"/>
          </a:p>
          <a:p>
            <a:r>
              <a:rPr lang="fr-FR" dirty="0" smtClean="0"/>
              <a:t>Modèle Maitre/Esclave</a:t>
            </a:r>
          </a:p>
          <a:p>
            <a:endParaRPr lang="fr-FR" sz="2800" dirty="0"/>
          </a:p>
          <a:p>
            <a:r>
              <a:rPr lang="fr-FR" sz="2800" dirty="0" smtClean="0"/>
              <a:t>Modèle SPMD (</a:t>
            </a:r>
            <a:r>
              <a:rPr lang="fr-FR" sz="2400" dirty="0" smtClean="0"/>
              <a:t>Single Program Multiple Data)</a:t>
            </a:r>
          </a:p>
          <a:p>
            <a:pPr marL="914400" lvl="2" indent="0">
              <a:buNone/>
            </a:pPr>
            <a:endParaRPr lang="fr-FR" dirty="0"/>
          </a:p>
          <a:p>
            <a:pPr marL="9144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Modèle graphe de tâches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35899"/>
            <a:ext cx="4005130" cy="13507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286" y="2349960"/>
            <a:ext cx="2714240" cy="37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fr-FR" dirty="0"/>
              <a:t>Exploiter un cœur au mieux est un savoir faire peu partagé :</a:t>
            </a:r>
          </a:p>
          <a:p>
            <a:pPr lvl="1"/>
            <a:r>
              <a:rPr lang="fr-FR" dirty="0"/>
              <a:t>Nécessite une expertise en architecture et en compilation</a:t>
            </a:r>
          </a:p>
          <a:p>
            <a:pPr lvl="1"/>
            <a:r>
              <a:rPr lang="fr-FR" dirty="0"/>
              <a:t>Retard des compilateurs sur l’architecture</a:t>
            </a:r>
          </a:p>
          <a:p>
            <a:pPr lvl="1"/>
            <a:r>
              <a:rPr lang="fr-FR" dirty="0"/>
              <a:t>Peu valorisé </a:t>
            </a:r>
          </a:p>
          <a:p>
            <a:pPr lvl="2"/>
            <a:r>
              <a:rPr lang="fr-FR" dirty="0"/>
              <a:t>Pas productif</a:t>
            </a:r>
          </a:p>
          <a:p>
            <a:pPr lvl="2"/>
            <a:r>
              <a:rPr lang="fr-FR" dirty="0"/>
              <a:t>On ne gagne qu’un facteur multiplicatif !</a:t>
            </a:r>
          </a:p>
          <a:p>
            <a:pPr lvl="2"/>
            <a:r>
              <a:rPr lang="fr-FR" dirty="0"/>
              <a:t>Qui utilise </a:t>
            </a:r>
            <a:r>
              <a:rPr lang="fr-FR" dirty="0" err="1"/>
              <a:t>gcc</a:t>
            </a:r>
            <a:r>
              <a:rPr lang="fr-FR" dirty="0"/>
              <a:t> –O3 ou optimise les accès à la mémoire ?</a:t>
            </a:r>
          </a:p>
        </p:txBody>
      </p:sp>
    </p:spTree>
    <p:extLst>
      <p:ext uri="{BB962C8B-B14F-4D97-AF65-F5344CB8AC3E}">
        <p14:creationId xmlns:p14="http://schemas.microsoft.com/office/powerpoint/2010/main" val="2466630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dans nos ordinateurs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 niveau des circuits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2800" dirty="0" smtClean="0"/>
              <a:t>Multiplicateur 4x4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6" y="2185768"/>
            <a:ext cx="371511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/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Pipeline 5 étages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13" y="2716976"/>
            <a:ext cx="4892641" cy="39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223" y="2315095"/>
            <a:ext cx="4259011" cy="438930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/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pPr lvl="1"/>
            <a:r>
              <a:rPr lang="fr-FR" dirty="0" err="1" smtClean="0"/>
              <a:t>Multicœur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288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40" y="2063213"/>
            <a:ext cx="3860800" cy="4546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/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pPr lvl="1"/>
            <a:r>
              <a:rPr lang="fr-FR" dirty="0" err="1" smtClean="0"/>
              <a:t>Multicœur</a:t>
            </a:r>
            <a:endParaRPr lang="fr-FR" dirty="0" smtClean="0"/>
          </a:p>
          <a:p>
            <a:pPr lvl="1"/>
            <a:r>
              <a:rPr lang="fr-FR" dirty="0" smtClean="0"/>
              <a:t>Multiprocesseur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686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157559"/>
            <a:ext cx="3632200" cy="2235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3592335"/>
            <a:ext cx="4572001" cy="30003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/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pPr lvl="1"/>
            <a:r>
              <a:rPr lang="fr-FR" dirty="0" err="1" smtClean="0"/>
              <a:t>Multicœur</a:t>
            </a:r>
            <a:endParaRPr lang="fr-FR" dirty="0" smtClean="0"/>
          </a:p>
          <a:p>
            <a:pPr lvl="1"/>
            <a:r>
              <a:rPr lang="fr-FR" dirty="0" smtClean="0"/>
              <a:t>Multiprocesseur</a:t>
            </a:r>
          </a:p>
          <a:p>
            <a:pPr lvl="1"/>
            <a:r>
              <a:rPr lang="fr-FR" dirty="0"/>
              <a:t>Accélérateur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490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766" y="3816219"/>
            <a:ext cx="5304775" cy="29575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r>
              <a:rPr lang="fr-FR" dirty="0" smtClean="0"/>
              <a:t>Au niveau des </a:t>
            </a:r>
            <a:br>
              <a:rPr lang="fr-FR" dirty="0" smtClean="0"/>
            </a:br>
            <a:r>
              <a:rPr lang="fr-FR" dirty="0" smtClean="0"/>
              <a:t>données</a:t>
            </a:r>
          </a:p>
          <a:p>
            <a:pPr lvl="1"/>
            <a:r>
              <a:rPr lang="fr-FR" dirty="0" smtClean="0"/>
              <a:t>Unité vectorielle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53" y="1417639"/>
            <a:ext cx="3500255" cy="22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632" y="1149528"/>
            <a:ext cx="3695700" cy="21971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r>
              <a:rPr lang="fr-FR" dirty="0" smtClean="0"/>
              <a:t>Au niveau des </a:t>
            </a:r>
            <a:br>
              <a:rPr lang="fr-FR" dirty="0" smtClean="0"/>
            </a:br>
            <a:r>
              <a:rPr lang="fr-FR" dirty="0" smtClean="0"/>
              <a:t>données</a:t>
            </a:r>
          </a:p>
          <a:p>
            <a:pPr lvl="1"/>
            <a:r>
              <a:rPr lang="fr-FR" dirty="0"/>
              <a:t>Unité vectorielle</a:t>
            </a:r>
          </a:p>
          <a:p>
            <a:pPr lvl="1"/>
            <a:r>
              <a:rPr lang="fr-FR" dirty="0" smtClean="0"/>
              <a:t>GPU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15" y="3741739"/>
            <a:ext cx="4973417" cy="27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 500 novembre 2016</a:t>
            </a:r>
            <a:endParaRPr lang="fr-FR" dirty="0"/>
          </a:p>
        </p:txBody>
      </p:sp>
      <p:pic>
        <p:nvPicPr>
          <p:cNvPr id="7" name="Espace réservé du contenu 6" descr="Capture d’écran 2016-11-20 à 11.53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51" r="-39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Où trouve-t</a:t>
            </a:r>
            <a:r>
              <a:rPr lang="fr-FR" dirty="0"/>
              <a:t>-</a:t>
            </a:r>
            <a:r>
              <a:rPr lang="fr-FR" dirty="0" smtClean="0"/>
              <a:t>on du parallélisme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1"/>
            <a:ext cx="5046353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Au niveau des circuits</a:t>
            </a:r>
          </a:p>
          <a:p>
            <a:r>
              <a:rPr lang="fr-FR" dirty="0" smtClean="0"/>
              <a:t>Au niveau des instructions</a:t>
            </a:r>
          </a:p>
          <a:p>
            <a:r>
              <a:rPr lang="fr-FR" dirty="0" smtClean="0"/>
              <a:t>Au niveau des threads</a:t>
            </a:r>
          </a:p>
          <a:p>
            <a:r>
              <a:rPr lang="fr-FR" dirty="0" smtClean="0"/>
              <a:t>Au niveau des données</a:t>
            </a:r>
          </a:p>
          <a:p>
            <a:r>
              <a:rPr lang="fr-FR" dirty="0" smtClean="0"/>
              <a:t>Au niveau des grappes de machines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33909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Loi de </a:t>
            </a:r>
            <a:r>
              <a:rPr lang="fr-FR" dirty="0" err="1" smtClean="0"/>
              <a:t>Gustafson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On suppose ici que la taille du problème traité croît avec le nombre de processeurs et que le temps de traitement est, lui, constant :</a:t>
            </a:r>
          </a:p>
          <a:p>
            <a:pPr lvl="1"/>
            <a:r>
              <a:rPr lang="fr-FR" sz="2400" dirty="0" smtClean="0"/>
              <a:t>Temps de calcul = </a:t>
            </a:r>
            <a:r>
              <a:rPr lang="fr-FR" sz="2400" dirty="0" err="1" smtClean="0"/>
              <a:t>Tseq</a:t>
            </a:r>
            <a:r>
              <a:rPr lang="fr-FR" sz="2400" dirty="0" smtClean="0"/>
              <a:t> + </a:t>
            </a:r>
            <a:r>
              <a:rPr lang="fr-FR" sz="2400" dirty="0" err="1" smtClean="0"/>
              <a:t>Tpar</a:t>
            </a:r>
            <a:r>
              <a:rPr lang="fr-FR" sz="2400" dirty="0" smtClean="0"/>
              <a:t> </a:t>
            </a:r>
            <a:endParaRPr lang="fr-FR" sz="2400" dirty="0"/>
          </a:p>
          <a:p>
            <a:pPr lvl="1"/>
            <a:r>
              <a:rPr lang="fr-FR" sz="2400" dirty="0" smtClean="0"/>
              <a:t>Temps du calcul en séquentiel </a:t>
            </a:r>
            <a:r>
              <a:rPr lang="fr-FR" sz="2400" dirty="0" err="1" smtClean="0"/>
              <a:t>Tseq</a:t>
            </a:r>
            <a:r>
              <a:rPr lang="fr-FR" sz="2400" dirty="0" smtClean="0"/>
              <a:t> + </a:t>
            </a:r>
            <a:r>
              <a:rPr lang="fr-FR" sz="2400" dirty="0" err="1" smtClean="0"/>
              <a:t>p.Tpar</a:t>
            </a:r>
            <a:endParaRPr lang="fr-FR" sz="2400" dirty="0"/>
          </a:p>
          <a:p>
            <a:pPr lvl="1"/>
            <a:r>
              <a:rPr lang="fr-FR" sz="2400" dirty="0" smtClean="0"/>
              <a:t>Accélération en fonction de s (part séquentielle):</a:t>
            </a:r>
          </a:p>
          <a:p>
            <a:pPr lvl="2"/>
            <a:r>
              <a:rPr lang="fr-FR" sz="2000" dirty="0"/>
              <a:t>s</a:t>
            </a:r>
            <a:r>
              <a:rPr lang="fr-FR" sz="2000" dirty="0" smtClean="0"/>
              <a:t> + (1-s) * p</a:t>
            </a:r>
          </a:p>
          <a:p>
            <a:pPr lvl="2"/>
            <a:r>
              <a:rPr lang="fr-FR" sz="2000" dirty="0" smtClean="0"/>
              <a:t>Pour s = 0,1 et p = 1000 on a 900,1 (contre &gt;10 pour </a:t>
            </a:r>
            <a:r>
              <a:rPr lang="fr-FR" sz="2000" dirty="0" err="1" smtClean="0"/>
              <a:t>Amdalh</a:t>
            </a:r>
            <a:r>
              <a:rPr lang="fr-FR" sz="2000" dirty="0" smtClean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366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Lois d’</a:t>
            </a:r>
            <a:r>
              <a:rPr lang="fr-FR" dirty="0" err="1" smtClean="0"/>
              <a:t>Amdhal</a:t>
            </a:r>
            <a:r>
              <a:rPr lang="fr-FR" dirty="0" smtClean="0"/>
              <a:t> &amp; de </a:t>
            </a:r>
            <a:r>
              <a:rPr lang="fr-FR" dirty="0" err="1" smtClean="0"/>
              <a:t>Gustafson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Taille du problème et accélération parallèle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proportion de parallélisme peut augmenter </a:t>
            </a:r>
            <a:r>
              <a:rPr lang="fr-FR" dirty="0" smtClean="0"/>
              <a:t>avec la taille du problème.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/>
              <a:t>Augmenter </a:t>
            </a:r>
            <a:r>
              <a:rPr lang="fr-FR" dirty="0"/>
              <a:t>le nombre de processeurs permet d’augmenter la taille du problème (plus de mémoire)</a:t>
            </a:r>
            <a:r>
              <a:rPr lang="fr-FR" dirty="0" smtClean="0"/>
              <a:t>.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La loi </a:t>
            </a:r>
            <a:r>
              <a:rPr lang="fr-FR" dirty="0"/>
              <a:t>de </a:t>
            </a:r>
            <a:r>
              <a:rPr lang="fr-FR" dirty="0" err="1"/>
              <a:t>Gustafson</a:t>
            </a:r>
            <a:r>
              <a:rPr lang="fr-FR" dirty="0"/>
              <a:t> est </a:t>
            </a:r>
            <a:r>
              <a:rPr lang="fr-FR" dirty="0" smtClean="0"/>
              <a:t>trop optimiste 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lle néglige </a:t>
            </a:r>
            <a:r>
              <a:rPr lang="fr-FR" dirty="0"/>
              <a:t>les goulets d’étranglement (mémoire, réseau)  </a:t>
            </a:r>
            <a:r>
              <a:rPr lang="fr-FR" dirty="0" smtClean="0"/>
              <a:t>et les synchronisations dues à l’augmentation du nombre de processeurs (</a:t>
            </a:r>
            <a:r>
              <a:rPr lang="fr-FR" i="1" dirty="0" err="1" smtClean="0"/>
              <a:t>overhead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Mais elle motive l’utilisateur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La loi d’</a:t>
            </a:r>
            <a:r>
              <a:rPr lang="fr-FR" dirty="0" err="1" smtClean="0"/>
              <a:t>Amdahl</a:t>
            </a:r>
            <a:r>
              <a:rPr lang="fr-FR" dirty="0"/>
              <a:t> </a:t>
            </a:r>
            <a:r>
              <a:rPr lang="fr-FR" dirty="0" smtClean="0"/>
              <a:t>est pessimiste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lle raisonne en taille constante </a:t>
            </a:r>
          </a:p>
          <a:p>
            <a:pPr lvl="1"/>
            <a:r>
              <a:rPr lang="fr-FR" dirty="0" smtClean="0"/>
              <a:t>Mais elle motive le programmeur pour à faire la chasse aux partie séquentielles </a:t>
            </a:r>
            <a:r>
              <a:rPr lang="fr-FR" dirty="0"/>
              <a:t>:</a:t>
            </a:r>
            <a:endParaRPr lang="fr-FR" dirty="0" smtClean="0"/>
          </a:p>
          <a:p>
            <a:pPr lvl="2"/>
            <a:r>
              <a:rPr lang="fr-FR" dirty="0" smtClean="0"/>
              <a:t>Synchronisation, exclusion mutuelle</a:t>
            </a:r>
          </a:p>
          <a:p>
            <a:pPr lvl="2"/>
            <a:r>
              <a:rPr lang="fr-FR" dirty="0" smtClean="0"/>
              <a:t>Redondance de calcul</a:t>
            </a:r>
          </a:p>
          <a:p>
            <a:pPr lvl="2"/>
            <a:r>
              <a:rPr lang="fr-FR" dirty="0" smtClean="0"/>
              <a:t>Déséquilibre </a:t>
            </a:r>
            <a:r>
              <a:rPr lang="fr-FR" dirty="0"/>
              <a:t>de charge entre </a:t>
            </a:r>
            <a:r>
              <a:rPr lang="fr-FR" dirty="0" smtClean="0"/>
              <a:t>processeurs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5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plateformes de calcul</a:t>
            </a:r>
            <a:br>
              <a:rPr lang="fr-FR" dirty="0" smtClean="0"/>
            </a:br>
            <a:r>
              <a:rPr lang="fr-FR" sz="4000" dirty="0" smtClean="0"/>
              <a:t>#1 : </a:t>
            </a:r>
            <a:r>
              <a:rPr lang="fr-FR" sz="4000" dirty="0" err="1" smtClean="0"/>
              <a:t>Sunway</a:t>
            </a:r>
            <a:r>
              <a:rPr lang="fr-FR" sz="4000" dirty="0" smtClean="0"/>
              <a:t> </a:t>
            </a:r>
            <a:r>
              <a:rPr lang="fr-FR" sz="4000" dirty="0" err="1"/>
              <a:t>TaihuLight</a:t>
            </a:r>
            <a:r>
              <a:rPr lang="fr-FR" sz="4000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982" b="982"/>
          <a:stretch>
            <a:fillRect/>
          </a:stretch>
        </p:blipFill>
        <p:spPr/>
      </p:pic>
      <p:sp>
        <p:nvSpPr>
          <p:cNvPr id="5" name="ZoneTexte 4"/>
          <p:cNvSpPr txBox="1"/>
          <p:nvPr/>
        </p:nvSpPr>
        <p:spPr>
          <a:xfrm>
            <a:off x="313438" y="6285468"/>
            <a:ext cx="815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10 649 600 </a:t>
            </a:r>
            <a:r>
              <a:rPr lang="cs-CZ" sz="2400" dirty="0" err="1" smtClean="0"/>
              <a:t>coeurs</a:t>
            </a:r>
            <a:r>
              <a:rPr lang="cs-CZ" sz="2400" dirty="0" smtClean="0"/>
              <a:t>  - </a:t>
            </a:r>
            <a:r>
              <a:rPr lang="fr-FR" sz="2400" dirty="0" smtClean="0"/>
              <a:t>96</a:t>
            </a:r>
            <a:r>
              <a:rPr lang="fr-FR" sz="2400" dirty="0"/>
              <a:t> </a:t>
            </a:r>
            <a:r>
              <a:rPr lang="fr-FR" sz="2400" dirty="0" smtClean="0"/>
              <a:t>014 </a:t>
            </a:r>
            <a:r>
              <a:rPr lang="fr-FR" sz="2400" dirty="0" err="1" smtClean="0"/>
              <a:t>Tflop</a:t>
            </a:r>
            <a:r>
              <a:rPr lang="fr-FR" sz="2400" dirty="0" smtClean="0"/>
              <a:t>/s </a:t>
            </a:r>
            <a:r>
              <a:rPr lang="mr-IN" sz="2400" dirty="0" smtClean="0"/>
              <a:t>–</a:t>
            </a:r>
            <a:r>
              <a:rPr lang="fr-FR" sz="2400" dirty="0" smtClean="0"/>
              <a:t> </a:t>
            </a:r>
            <a:r>
              <a:rPr lang="fi-FI" sz="2400" dirty="0" smtClean="0"/>
              <a:t>1 310 720 GB  - </a:t>
            </a:r>
            <a:r>
              <a:rPr lang="nb-NO" sz="2400" dirty="0" smtClean="0"/>
              <a:t>15 371  </a:t>
            </a:r>
            <a:r>
              <a:rPr lang="nb-NO" sz="2400" dirty="0"/>
              <a:t>kW</a:t>
            </a:r>
            <a:r>
              <a:rPr lang="fi-FI" sz="2400" dirty="0" smtClean="0"/>
              <a:t> 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5033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calculer en parallèle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600" dirty="0"/>
              <a:t>Gagner du temps</a:t>
            </a:r>
          </a:p>
          <a:p>
            <a:pPr lvl="1"/>
            <a:r>
              <a:rPr lang="fr-FR" sz="2200" dirty="0"/>
              <a:t>Gagner en précision </a:t>
            </a:r>
            <a:r>
              <a:rPr lang="fr-FR" sz="2200" dirty="0" smtClean="0"/>
              <a:t>(simulation scientifique, jeu vidéo)</a:t>
            </a:r>
            <a:endParaRPr lang="fr-FR" sz="2200" dirty="0"/>
          </a:p>
          <a:p>
            <a:pPr lvl="1"/>
            <a:r>
              <a:rPr lang="fr-FR" sz="2200" dirty="0" smtClean="0"/>
              <a:t>Prendre des décisions plus </a:t>
            </a:r>
            <a:r>
              <a:rPr lang="fr-FR" sz="2200" dirty="0"/>
              <a:t>vite que les autres (finance</a:t>
            </a:r>
            <a:r>
              <a:rPr lang="fr-FR" sz="2200" dirty="0" smtClean="0"/>
              <a:t>)</a:t>
            </a:r>
          </a:p>
          <a:p>
            <a:pPr lvl="1"/>
            <a:r>
              <a:rPr lang="fr-FR" sz="2200" dirty="0" smtClean="0"/>
              <a:t>Faire plus de tests (simulation scientifique, cryptanalyse)</a:t>
            </a:r>
          </a:p>
          <a:p>
            <a:pPr marL="457200" lvl="1" indent="0">
              <a:buNone/>
            </a:pPr>
            <a:r>
              <a:rPr lang="fr-FR" sz="2200" dirty="0" smtClean="0"/>
              <a:t> </a:t>
            </a:r>
            <a:endParaRPr lang="fr-FR" sz="2200" dirty="0"/>
          </a:p>
          <a:p>
            <a:r>
              <a:rPr lang="fr-FR" sz="2600" dirty="0"/>
              <a:t>Traiter des </a:t>
            </a:r>
            <a:r>
              <a:rPr lang="fr-FR" sz="2600" i="1" dirty="0" smtClean="0"/>
              <a:t>gros</a:t>
            </a:r>
            <a:r>
              <a:rPr lang="fr-FR" sz="2600" dirty="0" smtClean="0"/>
              <a:t> </a:t>
            </a:r>
            <a:r>
              <a:rPr lang="fr-FR" sz="2600" dirty="0"/>
              <a:t>problèmes (simulation </a:t>
            </a:r>
            <a:r>
              <a:rPr lang="fr-FR" sz="2600" dirty="0" smtClean="0"/>
              <a:t>scientifique, </a:t>
            </a:r>
            <a:r>
              <a:rPr lang="fr-FR" sz="2600" dirty="0" err="1" smtClean="0"/>
              <a:t>big</a:t>
            </a:r>
            <a:r>
              <a:rPr lang="fr-FR" sz="2600" dirty="0" smtClean="0"/>
              <a:t> data)</a:t>
            </a:r>
            <a:endParaRPr lang="fr-FR" sz="2600" dirty="0"/>
          </a:p>
          <a:p>
            <a:pPr lvl="1"/>
            <a:r>
              <a:rPr lang="fr-FR" sz="2200" dirty="0" smtClean="0"/>
              <a:t>Dépasser les limites d’une seule machine</a:t>
            </a:r>
          </a:p>
          <a:p>
            <a:pPr lvl="2"/>
            <a:r>
              <a:rPr lang="fr-FR" sz="1900" dirty="0" smtClean="0"/>
              <a:t>Mémoire</a:t>
            </a:r>
          </a:p>
          <a:p>
            <a:pPr lvl="2"/>
            <a:r>
              <a:rPr lang="fr-FR" sz="1900" dirty="0" smtClean="0"/>
              <a:t>Capacité de calcul</a:t>
            </a:r>
          </a:p>
          <a:p>
            <a:pPr lvl="1"/>
            <a:endParaRPr lang="fr-FR" sz="2200" dirty="0" smtClean="0"/>
          </a:p>
          <a:p>
            <a:r>
              <a:rPr lang="fr-FR" sz="2600" dirty="0" smtClean="0"/>
              <a:t>Bénéficier </a:t>
            </a:r>
            <a:r>
              <a:rPr lang="fr-FR" sz="2600" dirty="0"/>
              <a:t>des progrès technologiques</a:t>
            </a:r>
          </a:p>
          <a:p>
            <a:pPr lvl="1"/>
            <a:r>
              <a:rPr lang="fr-FR" sz="2200" dirty="0"/>
              <a:t>La fréquence </a:t>
            </a:r>
            <a:r>
              <a:rPr lang="fr-FR" sz="2200" dirty="0" smtClean="0"/>
              <a:t>des </a:t>
            </a:r>
            <a:r>
              <a:rPr lang="fr-FR" sz="2200" dirty="0"/>
              <a:t>processeurs n’augmente plus depuis 10 ans</a:t>
            </a:r>
          </a:p>
          <a:p>
            <a:pPr lvl="1"/>
            <a:r>
              <a:rPr lang="fr-FR" sz="2200" dirty="0"/>
              <a:t>Les techniques de </a:t>
            </a:r>
            <a:r>
              <a:rPr lang="fr-FR" sz="2200" dirty="0" err="1"/>
              <a:t>parallélisation</a:t>
            </a:r>
            <a:r>
              <a:rPr lang="fr-FR" sz="2200" dirty="0"/>
              <a:t> automatique ont une portée limitée</a:t>
            </a:r>
          </a:p>
          <a:p>
            <a:pPr lvl="2"/>
            <a:r>
              <a:rPr lang="fr-FR" sz="2100" dirty="0"/>
              <a:t>Le problème est avant tout algorithmique</a:t>
            </a:r>
          </a:p>
          <a:p>
            <a:pPr lvl="1"/>
            <a:endParaRPr lang="fr-FR" sz="2200" dirty="0" smtClean="0"/>
          </a:p>
          <a:p>
            <a:pPr marL="457200" lvl="1" indent="0">
              <a:buNone/>
            </a:pP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0974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météorologique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0653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Objectif : calculer humidité, pression, température et vitesse du vent en fonction de </a:t>
            </a:r>
            <a:r>
              <a:rPr lang="fr-FR" sz="2400" dirty="0" err="1" smtClean="0"/>
              <a:t>x,y,z</a:t>
            </a:r>
            <a:r>
              <a:rPr lang="fr-FR" sz="2400" dirty="0" smtClean="0"/>
              <a:t> et </a:t>
            </a:r>
            <a:r>
              <a:rPr lang="fr-FR" sz="2400" dirty="0" err="1" smtClean="0"/>
              <a:t>t</a:t>
            </a:r>
            <a:r>
              <a:rPr lang="fr-FR" sz="2400" dirty="0" smtClean="0"/>
              <a:t>.</a:t>
            </a:r>
          </a:p>
          <a:p>
            <a:pPr marL="0" indent="0">
              <a:buNone/>
            </a:pPr>
            <a:r>
              <a:rPr lang="fr-FR" sz="2400" dirty="0" smtClean="0"/>
              <a:t>Résolution d’un système dynamique </a:t>
            </a:r>
            <a:r>
              <a:rPr lang="fr-FR" sz="2400" i="1" dirty="0" smtClean="0"/>
              <a:t>impossible</a:t>
            </a:r>
            <a:r>
              <a:rPr lang="fr-FR" sz="2400" dirty="0" smtClean="0"/>
              <a:t> à résoudre </a:t>
            </a:r>
            <a:r>
              <a:rPr lang="fr-FR" sz="2400" i="1" dirty="0" smtClean="0"/>
              <a:t>formellement</a:t>
            </a:r>
          </a:p>
          <a:p>
            <a:pPr marL="0" indent="0">
              <a:buNone/>
            </a:pPr>
            <a:endParaRPr lang="fr-FR" sz="2400" i="1" dirty="0"/>
          </a:p>
          <a:p>
            <a:pPr marL="0" indent="0">
              <a:buNone/>
            </a:pPr>
            <a:r>
              <a:rPr lang="fr-FR" sz="2400" dirty="0" smtClean="0"/>
              <a:t>Simulation numérique déterministe :</a:t>
            </a:r>
          </a:p>
          <a:p>
            <a:r>
              <a:rPr lang="fr-FR" sz="2400" dirty="0" smtClean="0"/>
              <a:t>Discrétiser l’espace</a:t>
            </a:r>
            <a:endParaRPr lang="fr-FR" sz="2400" dirty="0"/>
          </a:p>
          <a:p>
            <a:pPr lvl="1"/>
            <a:r>
              <a:rPr lang="fr-FR" sz="2000" dirty="0" smtClean="0"/>
              <a:t>Exemple imaginaire : 1 point pour 2km</a:t>
            </a:r>
            <a:r>
              <a:rPr lang="fr-FR" sz="2000" baseline="30000" dirty="0" smtClean="0"/>
              <a:t>3</a:t>
            </a:r>
            <a:r>
              <a:rPr lang="fr-FR" sz="2000" dirty="0" smtClean="0"/>
              <a:t> </a:t>
            </a:r>
            <a:br>
              <a:rPr lang="fr-FR" sz="2000" dirty="0" smtClean="0"/>
            </a:br>
            <a:r>
              <a:rPr lang="fr-FR" sz="2000" dirty="0"/>
              <a:t>sur 20 </a:t>
            </a:r>
            <a:r>
              <a:rPr lang="fr-FR" sz="2000" dirty="0" smtClean="0"/>
              <a:t>km d’atmosphère =&gt; 5.10</a:t>
            </a:r>
            <a:r>
              <a:rPr lang="fr-FR" sz="2000" baseline="30000" dirty="0" smtClean="0"/>
              <a:t>9</a:t>
            </a:r>
            <a:r>
              <a:rPr lang="fr-FR" sz="2000" dirty="0" smtClean="0"/>
              <a:t> points</a:t>
            </a:r>
            <a:endParaRPr lang="fr-FR" sz="2400" dirty="0" smtClean="0"/>
          </a:p>
          <a:p>
            <a:r>
              <a:rPr lang="fr-FR" sz="2400" dirty="0" smtClean="0"/>
              <a:t>Initialiser le modèle</a:t>
            </a:r>
          </a:p>
          <a:p>
            <a:pPr lvl="1"/>
            <a:r>
              <a:rPr lang="fr-FR" sz="2000" dirty="0" smtClean="0"/>
              <a:t>Interpoler les valeurs manquantes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911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2770" y="2937658"/>
            <a:ext cx="3305910" cy="33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météorologique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48343" cy="4525963"/>
          </a:xfrm>
        </p:spPr>
        <p:txBody>
          <a:bodyPr>
            <a:normAutofit/>
          </a:bodyPr>
          <a:lstStyle/>
          <a:p>
            <a:r>
              <a:rPr lang="fr-FR" dirty="0"/>
              <a:t>Faire évoluer le modèle</a:t>
            </a:r>
          </a:p>
          <a:p>
            <a:pPr lvl="1"/>
            <a:r>
              <a:rPr lang="fr-FR" dirty="0"/>
              <a:t>Discrétiser le temps </a:t>
            </a:r>
            <a:endParaRPr lang="fr-FR" dirty="0" smtClean="0"/>
          </a:p>
          <a:p>
            <a:pPr lvl="2"/>
            <a:r>
              <a:rPr lang="fr-FR" sz="1600" dirty="0" smtClean="0"/>
              <a:t>Ex: calculer </a:t>
            </a:r>
            <a:r>
              <a:rPr lang="fr-FR" sz="1600" dirty="0"/>
              <a:t>par pas de 60 </a:t>
            </a:r>
            <a:r>
              <a:rPr lang="fr-FR" sz="1600" dirty="0" smtClean="0"/>
              <a:t>secondes</a:t>
            </a:r>
            <a:endParaRPr lang="fr-FR" sz="1600" dirty="0"/>
          </a:p>
          <a:p>
            <a:pPr lvl="1"/>
            <a:r>
              <a:rPr lang="fr-FR" dirty="0"/>
              <a:t>Résoudre pour chaque maille </a:t>
            </a:r>
            <a:r>
              <a:rPr lang="fr-FR" dirty="0" smtClean="0"/>
              <a:t>le système </a:t>
            </a:r>
            <a:r>
              <a:rPr lang="fr-FR" dirty="0"/>
              <a:t>d’équations</a:t>
            </a:r>
          </a:p>
          <a:p>
            <a:pPr lvl="2"/>
            <a:r>
              <a:rPr lang="fr-FR" sz="1800" dirty="0"/>
              <a:t>calculer l’état suivant d’une maille en fonction de son </a:t>
            </a:r>
            <a:r>
              <a:rPr lang="fr-FR" sz="1800" dirty="0" smtClean="0"/>
              <a:t>voisinage, de l’apport solaire, de la rotation de la terre</a:t>
            </a:r>
            <a:endParaRPr lang="fr-FR" sz="1800" dirty="0"/>
          </a:p>
          <a:p>
            <a:pPr lvl="2"/>
            <a:r>
              <a:rPr lang="fr-FR" dirty="0"/>
              <a:t>Coût </a:t>
            </a:r>
            <a:r>
              <a:rPr lang="fr-FR" dirty="0" smtClean="0"/>
              <a:t>imaginaire : </a:t>
            </a:r>
            <a:r>
              <a:rPr lang="fr-FR" dirty="0"/>
              <a:t>100 FLOP / maille</a:t>
            </a:r>
          </a:p>
          <a:p>
            <a:endParaRPr lang="fr-FR" sz="3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336" b="-4336"/>
          <a:stretch>
            <a:fillRect/>
          </a:stretch>
        </p:blipFill>
        <p:spPr>
          <a:xfrm>
            <a:off x="4647540" y="1448737"/>
            <a:ext cx="4191000" cy="4525963"/>
          </a:xfrm>
        </p:spPr>
      </p:pic>
    </p:spTree>
    <p:extLst>
      <p:ext uri="{BB962C8B-B14F-4D97-AF65-F5344CB8AC3E}">
        <p14:creationId xmlns:p14="http://schemas.microsoft.com/office/powerpoint/2010/main" val="1188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32011</TotalTime>
  <Words>1675</Words>
  <Application>Microsoft Macintosh PowerPoint</Application>
  <PresentationFormat>Présentation à l'écran (4:3)</PresentationFormat>
  <Paragraphs>506</Paragraphs>
  <Slides>52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Arial</vt:lpstr>
      <vt:lpstr>Calibri</vt:lpstr>
      <vt:lpstr>Mangal</vt:lpstr>
      <vt:lpstr>Wingdings</vt:lpstr>
      <vt:lpstr>新細明體</vt:lpstr>
      <vt:lpstr>Thème Office</vt:lpstr>
      <vt:lpstr>…quation</vt:lpstr>
      <vt:lpstr>Equation</vt:lpstr>
      <vt:lpstr>Plan du cours</vt:lpstr>
      <vt:lpstr>Où trouve-t-on du parallélisme </vt:lpstr>
      <vt:lpstr>Compétition internationale</vt:lpstr>
      <vt:lpstr>TOP 500 novembre 2015</vt:lpstr>
      <vt:lpstr>TOP 500 novembre 2016</vt:lpstr>
      <vt:lpstr>Les plateformes de calcul #1 : Sunway TaihuLight </vt:lpstr>
      <vt:lpstr>Pourquoi calculer en parallèle ?</vt:lpstr>
      <vt:lpstr>Modélisation météorologique</vt:lpstr>
      <vt:lpstr>Modélisation météorologique</vt:lpstr>
      <vt:lpstr>Modélisation météorologique</vt:lpstr>
      <vt:lpstr>Performance d’un PC sur-vitaminé</vt:lpstr>
      <vt:lpstr>Performance d’un PC sur-vitaminé</vt:lpstr>
      <vt:lpstr>Performance d’un PC sur-vitaminé</vt:lpstr>
      <vt:lpstr>Performance d’un PC sur-vitaminé</vt:lpstr>
      <vt:lpstr>Est-il facile d’obtenir des performances ?</vt:lpstr>
      <vt:lpstr>Est-il facile d’obtenir les performances crêtres ?</vt:lpstr>
      <vt:lpstr>Est-il facile d’obtenir des performances ?</vt:lpstr>
      <vt:lpstr> Loi d'Amdahl </vt:lpstr>
      <vt:lpstr> Loi d'Amdahl </vt:lpstr>
      <vt:lpstr>Nos objectifs</vt:lpstr>
      <vt:lpstr>Équilibrage de charge</vt:lpstr>
      <vt:lpstr>Équilibrage de charge</vt:lpstr>
      <vt:lpstr>Équilibrage de charge</vt:lpstr>
      <vt:lpstr>Équilibrage de charge</vt:lpstr>
      <vt:lpstr>Équilibrage de charge</vt:lpstr>
      <vt:lpstr>Équilibrage de charge</vt:lpstr>
      <vt:lpstr>La simulation colle-t-elle bien à la réalité ?</vt:lpstr>
      <vt:lpstr>Plateforme Meteo France</vt:lpstr>
      <vt:lpstr>TOP 500</vt:lpstr>
      <vt:lpstr>TOP 500</vt:lpstr>
      <vt:lpstr>Compétition internationale</vt:lpstr>
      <vt:lpstr>TOP 500 2013</vt:lpstr>
      <vt:lpstr>Cray one 136 MFLOPS en 1976 </vt:lpstr>
      <vt:lpstr>天河二號 (rivière céleste) Université de la technologie de la défense de Changha </vt:lpstr>
      <vt:lpstr>TITAN 17,6 Peta flops</vt:lpstr>
      <vt:lpstr>Sequoia 16,3 Pflops</vt:lpstr>
      <vt:lpstr>K computer 10 Pflops</vt:lpstr>
      <vt:lpstr>Curie 1,3 Pflops</vt:lpstr>
      <vt:lpstr>TOP français</vt:lpstr>
      <vt:lpstr>Plateforme de calcul Peer to Peer</vt:lpstr>
      <vt:lpstr>Principaux paradigmes  de la programmation parallèle </vt:lpstr>
      <vt:lpstr>Présentation PowerPoint</vt:lpstr>
      <vt:lpstr>Où trouve-t-on du parallélisme dans nos ordinateurs ? </vt:lpstr>
      <vt:lpstr>Où trouve-t-on du parallélisme </vt:lpstr>
      <vt:lpstr>Où trouve-t-on du parallélisme </vt:lpstr>
      <vt:lpstr>Où trouve-t-on du parallélisme </vt:lpstr>
      <vt:lpstr>Où trouve-t-on du parallélisme </vt:lpstr>
      <vt:lpstr>Où trouve-t-on du parallélisme </vt:lpstr>
      <vt:lpstr>Où trouve-t-on du parallélisme </vt:lpstr>
      <vt:lpstr>Où trouve-t-on du parallélisme </vt:lpstr>
      <vt:lpstr>Loi de Gustafson</vt:lpstr>
      <vt:lpstr>Lois d’Amdhal &amp; de Gustafson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du cours</dc:title>
  <dc:creator>Pierre-André Wacrenier</dc:creator>
  <cp:lastModifiedBy>Utilisateur de Microsoft Office</cp:lastModifiedBy>
  <cp:revision>170</cp:revision>
  <dcterms:created xsi:type="dcterms:W3CDTF">2011-02-09T10:20:16Z</dcterms:created>
  <dcterms:modified xsi:type="dcterms:W3CDTF">2017-01-23T09:10:05Z</dcterms:modified>
</cp:coreProperties>
</file>